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55"/>
  </p:notesMasterIdLst>
  <p:sldIdLst>
    <p:sldId id="256" r:id="rId2"/>
    <p:sldId id="462" r:id="rId3"/>
    <p:sldId id="463" r:id="rId4"/>
    <p:sldId id="257" r:id="rId5"/>
    <p:sldId id="258" r:id="rId6"/>
    <p:sldId id="259" r:id="rId7"/>
    <p:sldId id="262" r:id="rId8"/>
    <p:sldId id="260" r:id="rId9"/>
    <p:sldId id="261" r:id="rId10"/>
    <p:sldId id="263" r:id="rId11"/>
    <p:sldId id="264" r:id="rId12"/>
    <p:sldId id="266" r:id="rId13"/>
    <p:sldId id="265" r:id="rId14"/>
    <p:sldId id="274" r:id="rId15"/>
    <p:sldId id="276" r:id="rId16"/>
    <p:sldId id="470" r:id="rId17"/>
    <p:sldId id="471" r:id="rId18"/>
    <p:sldId id="472" r:id="rId19"/>
    <p:sldId id="473" r:id="rId20"/>
    <p:sldId id="268" r:id="rId21"/>
    <p:sldId id="277" r:id="rId22"/>
    <p:sldId id="278" r:id="rId23"/>
    <p:sldId id="279" r:id="rId24"/>
    <p:sldId id="456" r:id="rId25"/>
    <p:sldId id="455" r:id="rId26"/>
    <p:sldId id="281" r:id="rId27"/>
    <p:sldId id="293" r:id="rId28"/>
    <p:sldId id="299" r:id="rId29"/>
    <p:sldId id="300" r:id="rId30"/>
    <p:sldId id="302" r:id="rId31"/>
    <p:sldId id="303" r:id="rId32"/>
    <p:sldId id="468" r:id="rId33"/>
    <p:sldId id="311" r:id="rId34"/>
    <p:sldId id="292" r:id="rId35"/>
    <p:sldId id="296" r:id="rId36"/>
    <p:sldId id="294" r:id="rId37"/>
    <p:sldId id="298" r:id="rId38"/>
    <p:sldId id="469" r:id="rId39"/>
    <p:sldId id="310" r:id="rId40"/>
    <p:sldId id="283" r:id="rId41"/>
    <p:sldId id="284" r:id="rId42"/>
    <p:sldId id="316" r:id="rId43"/>
    <p:sldId id="286" r:id="rId44"/>
    <p:sldId id="496" r:id="rId45"/>
    <p:sldId id="304" r:id="rId46"/>
    <p:sldId id="305" r:id="rId47"/>
    <p:sldId id="306" r:id="rId48"/>
    <p:sldId id="474" r:id="rId49"/>
    <p:sldId id="476" r:id="rId50"/>
    <p:sldId id="477" r:id="rId51"/>
    <p:sldId id="478" r:id="rId52"/>
    <p:sldId id="483" r:id="rId53"/>
    <p:sldId id="484" r:id="rId54"/>
    <p:sldId id="485" r:id="rId55"/>
    <p:sldId id="486" r:id="rId56"/>
    <p:sldId id="487" r:id="rId57"/>
    <p:sldId id="488" r:id="rId58"/>
    <p:sldId id="489" r:id="rId59"/>
    <p:sldId id="490" r:id="rId60"/>
    <p:sldId id="491" r:id="rId61"/>
    <p:sldId id="492" r:id="rId62"/>
    <p:sldId id="493" r:id="rId63"/>
    <p:sldId id="494" r:id="rId64"/>
    <p:sldId id="495" r:id="rId65"/>
    <p:sldId id="318" r:id="rId66"/>
    <p:sldId id="325" r:id="rId67"/>
    <p:sldId id="331" r:id="rId68"/>
    <p:sldId id="332" r:id="rId69"/>
    <p:sldId id="322" r:id="rId70"/>
    <p:sldId id="323" r:id="rId71"/>
    <p:sldId id="324" r:id="rId72"/>
    <p:sldId id="333" r:id="rId73"/>
    <p:sldId id="335" r:id="rId74"/>
    <p:sldId id="334" r:id="rId75"/>
    <p:sldId id="337" r:id="rId76"/>
    <p:sldId id="336" r:id="rId77"/>
    <p:sldId id="338" r:id="rId78"/>
    <p:sldId id="339" r:id="rId79"/>
    <p:sldId id="340" r:id="rId80"/>
    <p:sldId id="341" r:id="rId81"/>
    <p:sldId id="460" r:id="rId82"/>
    <p:sldId id="450" r:id="rId83"/>
    <p:sldId id="451" r:id="rId84"/>
    <p:sldId id="343" r:id="rId85"/>
    <p:sldId id="344" r:id="rId86"/>
    <p:sldId id="345" r:id="rId87"/>
    <p:sldId id="346" r:id="rId88"/>
    <p:sldId id="426" r:id="rId89"/>
    <p:sldId id="347" r:id="rId90"/>
    <p:sldId id="370" r:id="rId91"/>
    <p:sldId id="371" r:id="rId92"/>
    <p:sldId id="372" r:id="rId93"/>
    <p:sldId id="373" r:id="rId94"/>
    <p:sldId id="374" r:id="rId95"/>
    <p:sldId id="376" r:id="rId96"/>
    <p:sldId id="378" r:id="rId97"/>
    <p:sldId id="377" r:id="rId98"/>
    <p:sldId id="379" r:id="rId99"/>
    <p:sldId id="380" r:id="rId100"/>
    <p:sldId id="382" r:id="rId101"/>
    <p:sldId id="381" r:id="rId102"/>
    <p:sldId id="452" r:id="rId103"/>
    <p:sldId id="454" r:id="rId104"/>
    <p:sldId id="453" r:id="rId105"/>
    <p:sldId id="385" r:id="rId106"/>
    <p:sldId id="386" r:id="rId107"/>
    <p:sldId id="387" r:id="rId108"/>
    <p:sldId id="392" r:id="rId109"/>
    <p:sldId id="391" r:id="rId110"/>
    <p:sldId id="397" r:id="rId111"/>
    <p:sldId id="497" r:id="rId112"/>
    <p:sldId id="389" r:id="rId113"/>
    <p:sldId id="398" r:id="rId114"/>
    <p:sldId id="449" r:id="rId115"/>
    <p:sldId id="498" r:id="rId116"/>
    <p:sldId id="427" r:id="rId117"/>
    <p:sldId id="395" r:id="rId118"/>
    <p:sldId id="400" r:id="rId119"/>
    <p:sldId id="402" r:id="rId120"/>
    <p:sldId id="403" r:id="rId121"/>
    <p:sldId id="404" r:id="rId122"/>
    <p:sldId id="405" r:id="rId123"/>
    <p:sldId id="407" r:id="rId124"/>
    <p:sldId id="408" r:id="rId125"/>
    <p:sldId id="406" r:id="rId126"/>
    <p:sldId id="409" r:id="rId127"/>
    <p:sldId id="410" r:id="rId128"/>
    <p:sldId id="411" r:id="rId129"/>
    <p:sldId id="458" r:id="rId130"/>
    <p:sldId id="459" r:id="rId131"/>
    <p:sldId id="421" r:id="rId132"/>
    <p:sldId id="422" r:id="rId133"/>
    <p:sldId id="428" r:id="rId134"/>
    <p:sldId id="423" r:id="rId135"/>
    <p:sldId id="424" r:id="rId136"/>
    <p:sldId id="431" r:id="rId137"/>
    <p:sldId id="425" r:id="rId138"/>
    <p:sldId id="432" r:id="rId139"/>
    <p:sldId id="433" r:id="rId140"/>
    <p:sldId id="434" r:id="rId141"/>
    <p:sldId id="436" r:id="rId142"/>
    <p:sldId id="437" r:id="rId143"/>
    <p:sldId id="439" r:id="rId144"/>
    <p:sldId id="438" r:id="rId145"/>
    <p:sldId id="440" r:id="rId146"/>
    <p:sldId id="441" r:id="rId147"/>
    <p:sldId id="442" r:id="rId148"/>
    <p:sldId id="443" r:id="rId149"/>
    <p:sldId id="444" r:id="rId150"/>
    <p:sldId id="445" r:id="rId151"/>
    <p:sldId id="429" r:id="rId152"/>
    <p:sldId id="467" r:id="rId153"/>
    <p:sldId id="461"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16E9ECB-3180-4A57-89E0-68EF4AE346B5}">
          <p14:sldIdLst>
            <p14:sldId id="256"/>
            <p14:sldId id="462"/>
            <p14:sldId id="463"/>
            <p14:sldId id="257"/>
            <p14:sldId id="258"/>
            <p14:sldId id="259"/>
            <p14:sldId id="262"/>
            <p14:sldId id="260"/>
            <p14:sldId id="261"/>
            <p14:sldId id="263"/>
            <p14:sldId id="264"/>
            <p14:sldId id="266"/>
          </p14:sldIdLst>
        </p14:section>
        <p14:section name="Anchoring" id="{C09199D3-311B-4177-8247-19C171D25234}">
          <p14:sldIdLst>
            <p14:sldId id="265"/>
            <p14:sldId id="274"/>
            <p14:sldId id="276"/>
            <p14:sldId id="470"/>
            <p14:sldId id="471"/>
            <p14:sldId id="472"/>
            <p14:sldId id="473"/>
            <p14:sldId id="268"/>
            <p14:sldId id="277"/>
          </p14:sldIdLst>
        </p14:section>
        <p14:section name="Multi Method System" id="{49F12E20-E618-44EA-A617-503668FE09F7}">
          <p14:sldIdLst>
            <p14:sldId id="278"/>
            <p14:sldId id="279"/>
            <p14:sldId id="456"/>
            <p14:sldId id="455"/>
            <p14:sldId id="281"/>
            <p14:sldId id="293"/>
            <p14:sldId id="299"/>
            <p14:sldId id="300"/>
            <p14:sldId id="302"/>
            <p14:sldId id="303"/>
            <p14:sldId id="468"/>
            <p14:sldId id="311"/>
            <p14:sldId id="292"/>
            <p14:sldId id="296"/>
            <p14:sldId id="294"/>
            <p14:sldId id="298"/>
            <p14:sldId id="469"/>
          </p14:sldIdLst>
        </p14:section>
        <p14:section name="Cost Approach" id="{FF8545BD-C4C8-462E-A5DF-F7FD8F25657D}">
          <p14:sldIdLst>
            <p14:sldId id="310"/>
            <p14:sldId id="283"/>
            <p14:sldId id="284"/>
            <p14:sldId id="316"/>
          </p14:sldIdLst>
        </p14:section>
        <p14:section name="Trunk Formula Method" id="{1F79F2D4-B349-4FBB-8ED4-463FECFD0B61}">
          <p14:sldIdLst>
            <p14:sldId id="286"/>
            <p14:sldId id="496"/>
            <p14:sldId id="304"/>
            <p14:sldId id="305"/>
            <p14:sldId id="306"/>
            <p14:sldId id="474"/>
            <p14:sldId id="476"/>
            <p14:sldId id="477"/>
            <p14:sldId id="478"/>
            <p14:sldId id="483"/>
            <p14:sldId id="484"/>
            <p14:sldId id="485"/>
            <p14:sldId id="486"/>
            <p14:sldId id="487"/>
            <p14:sldId id="488"/>
            <p14:sldId id="489"/>
            <p14:sldId id="490"/>
            <p14:sldId id="491"/>
            <p14:sldId id="492"/>
            <p14:sldId id="493"/>
            <p14:sldId id="494"/>
            <p14:sldId id="495"/>
            <p14:sldId id="318"/>
          </p14:sldIdLst>
        </p14:section>
        <p14:section name="Partial Loss" id="{812AF2F2-99B6-4F32-B6A1-EEDC3E742E53}">
          <p14:sldIdLst>
            <p14:sldId id="325"/>
            <p14:sldId id="331"/>
            <p14:sldId id="332"/>
            <p14:sldId id="322"/>
            <p14:sldId id="323"/>
            <p14:sldId id="324"/>
            <p14:sldId id="333"/>
            <p14:sldId id="335"/>
            <p14:sldId id="334"/>
            <p14:sldId id="337"/>
            <p14:sldId id="336"/>
          </p14:sldIdLst>
        </p14:section>
        <p14:section name="Cost Forwarding" id="{57A8636F-1025-441C-A511-EA5DABBE7CC4}">
          <p14:sldIdLst>
            <p14:sldId id="338"/>
            <p14:sldId id="339"/>
            <p14:sldId id="340"/>
            <p14:sldId id="341"/>
            <p14:sldId id="460"/>
            <p14:sldId id="450"/>
            <p14:sldId id="451"/>
            <p14:sldId id="343"/>
            <p14:sldId id="344"/>
            <p14:sldId id="345"/>
            <p14:sldId id="346"/>
          </p14:sldIdLst>
        </p14:section>
        <p14:section name="Market Approach" id="{A24F5CF9-4ADD-4B69-BC98-66653D3760B6}">
          <p14:sldIdLst>
            <p14:sldId id="426"/>
            <p14:sldId id="347"/>
            <p14:sldId id="370"/>
            <p14:sldId id="371"/>
            <p14:sldId id="372"/>
            <p14:sldId id="373"/>
            <p14:sldId id="374"/>
          </p14:sldIdLst>
        </p14:section>
        <p14:section name="Indirect Sales Comparison" id="{0BC9BDB9-BCD2-4701-ADE9-EDA29F548A77}">
          <p14:sldIdLst>
            <p14:sldId id="376"/>
            <p14:sldId id="378"/>
            <p14:sldId id="377"/>
            <p14:sldId id="379"/>
            <p14:sldId id="380"/>
            <p14:sldId id="382"/>
            <p14:sldId id="381"/>
            <p14:sldId id="452"/>
            <p14:sldId id="454"/>
            <p14:sldId id="453"/>
            <p14:sldId id="385"/>
          </p14:sldIdLst>
        </p14:section>
        <p14:section name="Timber Value" id="{24502D28-89D9-4AD2-8436-752C29768315}">
          <p14:sldIdLst>
            <p14:sldId id="386"/>
            <p14:sldId id="387"/>
            <p14:sldId id="392"/>
            <p14:sldId id="391"/>
            <p14:sldId id="397"/>
            <p14:sldId id="497"/>
            <p14:sldId id="389"/>
            <p14:sldId id="398"/>
            <p14:sldId id="449"/>
            <p14:sldId id="498"/>
          </p14:sldIdLst>
        </p14:section>
        <p14:section name="Direct Income" id="{86D0BDC9-5712-4A4C-AAE5-3A42566BEF7D}">
          <p14:sldIdLst>
            <p14:sldId id="427"/>
            <p14:sldId id="395"/>
            <p14:sldId id="400"/>
            <p14:sldId id="402"/>
            <p14:sldId id="403"/>
            <p14:sldId id="404"/>
            <p14:sldId id="405"/>
            <p14:sldId id="407"/>
            <p14:sldId id="408"/>
          </p14:sldIdLst>
        </p14:section>
        <p14:section name="Indirect Income Method" id="{3F73160C-ACB6-4108-BED2-27504C1F1B32}">
          <p14:sldIdLst>
            <p14:sldId id="406"/>
            <p14:sldId id="409"/>
            <p14:sldId id="410"/>
            <p14:sldId id="411"/>
            <p14:sldId id="458"/>
            <p14:sldId id="459"/>
          </p14:sldIdLst>
        </p14:section>
        <p14:section name="Reconciliation" id="{7995B4B1-6C4F-4F2B-B7CE-A1ADE251E881}">
          <p14:sldIdLst>
            <p14:sldId id="421"/>
            <p14:sldId id="422"/>
            <p14:sldId id="428"/>
            <p14:sldId id="423"/>
            <p14:sldId id="424"/>
            <p14:sldId id="431"/>
            <p14:sldId id="425"/>
            <p14:sldId id="432"/>
            <p14:sldId id="433"/>
            <p14:sldId id="434"/>
            <p14:sldId id="436"/>
          </p14:sldIdLst>
        </p14:section>
        <p14:section name="Case Studies" id="{B97BE763-501F-4C64-A8D4-40C6CF22ABA8}">
          <p14:sldIdLst>
            <p14:sldId id="437"/>
            <p14:sldId id="439"/>
            <p14:sldId id="438"/>
            <p14:sldId id="440"/>
            <p14:sldId id="441"/>
            <p14:sldId id="442"/>
            <p14:sldId id="443"/>
            <p14:sldId id="444"/>
            <p14:sldId id="445"/>
            <p14:sldId id="429"/>
            <p14:sldId id="467"/>
            <p14:sldId id="46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ence Flanagan" initials="TF" lastIdx="14" clrIdx="0">
    <p:extLst>
      <p:ext uri="{19B8F6BF-5375-455C-9EA6-DF929625EA0E}">
        <p15:presenceInfo xmlns="" xmlns:p15="http://schemas.microsoft.com/office/powerpoint/2012/main" userId="8c8e8f97ff09ee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1" autoAdjust="0"/>
    <p:restoredTop sz="87546" autoAdjust="0"/>
  </p:normalViewPr>
  <p:slideViewPr>
    <p:cSldViewPr>
      <p:cViewPr>
        <p:scale>
          <a:sx n="55" d="100"/>
          <a:sy n="55" d="100"/>
        </p:scale>
        <p:origin x="-2462" y="-557"/>
      </p:cViewPr>
      <p:guideLst>
        <p:guide orient="horz" pos="2160"/>
        <p:guide pos="2880"/>
      </p:guideLst>
    </p:cSldViewPr>
  </p:slideViewPr>
  <p:outlineViewPr>
    <p:cViewPr>
      <p:scale>
        <a:sx n="33" d="100"/>
        <a:sy n="33" d="100"/>
      </p:scale>
      <p:origin x="53" y="281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4505D-8B14-4789-B3BA-5E2562F976C6}" type="datetimeFigureOut">
              <a:rPr lang="en-US" smtClean="0"/>
              <a:t>3/9/2019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F78102-924A-473D-B1BB-DDA4EE96CC2B}" type="slidenum">
              <a:rPr lang="en-US" smtClean="0"/>
              <a:t>‹#›</a:t>
            </a:fld>
            <a:endParaRPr lang="en-US"/>
          </a:p>
        </p:txBody>
      </p:sp>
    </p:spTree>
    <p:extLst>
      <p:ext uri="{BB962C8B-B14F-4D97-AF65-F5344CB8AC3E}">
        <p14:creationId xmlns:p14="http://schemas.microsoft.com/office/powerpoint/2010/main" val="231699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to page 7 in workbook </a:t>
            </a:r>
          </a:p>
        </p:txBody>
      </p:sp>
      <p:sp>
        <p:nvSpPr>
          <p:cNvPr id="4" name="Slide Number Placeholder 3"/>
          <p:cNvSpPr>
            <a:spLocks noGrp="1"/>
          </p:cNvSpPr>
          <p:nvPr>
            <p:ph type="sldNum" sz="quarter" idx="10"/>
          </p:nvPr>
        </p:nvSpPr>
        <p:spPr/>
        <p:txBody>
          <a:bodyPr/>
          <a:lstStyle/>
          <a:p>
            <a:fld id="{B8F78102-924A-473D-B1BB-DDA4EE96CC2B}" type="slidenum">
              <a:rPr lang="en-US" smtClean="0"/>
              <a:t>67</a:t>
            </a:fld>
            <a:endParaRPr lang="en-US"/>
          </a:p>
        </p:txBody>
      </p:sp>
    </p:spTree>
    <p:extLst>
      <p:ext uri="{BB962C8B-B14F-4D97-AF65-F5344CB8AC3E}">
        <p14:creationId xmlns:p14="http://schemas.microsoft.com/office/powerpoint/2010/main" val="275474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9 in workbook</a:t>
            </a:r>
          </a:p>
        </p:txBody>
      </p:sp>
      <p:sp>
        <p:nvSpPr>
          <p:cNvPr id="4" name="Slide Number Placeholder 3"/>
          <p:cNvSpPr>
            <a:spLocks noGrp="1"/>
          </p:cNvSpPr>
          <p:nvPr>
            <p:ph type="sldNum" sz="quarter" idx="10"/>
          </p:nvPr>
        </p:nvSpPr>
        <p:spPr/>
        <p:txBody>
          <a:bodyPr/>
          <a:lstStyle/>
          <a:p>
            <a:fld id="{B8F78102-924A-473D-B1BB-DDA4EE96CC2B}" type="slidenum">
              <a:rPr lang="en-US" smtClean="0"/>
              <a:t>70</a:t>
            </a:fld>
            <a:endParaRPr lang="en-US"/>
          </a:p>
        </p:txBody>
      </p:sp>
    </p:spTree>
    <p:extLst>
      <p:ext uri="{BB962C8B-B14F-4D97-AF65-F5344CB8AC3E}">
        <p14:creationId xmlns:p14="http://schemas.microsoft.com/office/powerpoint/2010/main" val="143174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 workbook</a:t>
            </a:r>
          </a:p>
        </p:txBody>
      </p:sp>
      <p:sp>
        <p:nvSpPr>
          <p:cNvPr id="4" name="Slide Number Placeholder 3"/>
          <p:cNvSpPr>
            <a:spLocks noGrp="1"/>
          </p:cNvSpPr>
          <p:nvPr>
            <p:ph type="sldNum" sz="quarter" idx="10"/>
          </p:nvPr>
        </p:nvSpPr>
        <p:spPr/>
        <p:txBody>
          <a:bodyPr/>
          <a:lstStyle/>
          <a:p>
            <a:fld id="{B8F78102-924A-473D-B1BB-DDA4EE96CC2B}" type="slidenum">
              <a:rPr lang="en-US" smtClean="0"/>
              <a:t>71</a:t>
            </a:fld>
            <a:endParaRPr lang="en-US"/>
          </a:p>
        </p:txBody>
      </p:sp>
    </p:spTree>
    <p:extLst>
      <p:ext uri="{BB962C8B-B14F-4D97-AF65-F5344CB8AC3E}">
        <p14:creationId xmlns:p14="http://schemas.microsoft.com/office/powerpoint/2010/main" val="290541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can’t we see in this comparable? The interior upgrades </a:t>
            </a:r>
          </a:p>
        </p:txBody>
      </p:sp>
      <p:sp>
        <p:nvSpPr>
          <p:cNvPr id="4" name="Slide Number Placeholder 3"/>
          <p:cNvSpPr>
            <a:spLocks noGrp="1"/>
          </p:cNvSpPr>
          <p:nvPr>
            <p:ph type="sldNum" sz="quarter" idx="10"/>
          </p:nvPr>
        </p:nvSpPr>
        <p:spPr/>
        <p:txBody>
          <a:bodyPr/>
          <a:lstStyle/>
          <a:p>
            <a:fld id="{B8F78102-924A-473D-B1BB-DDA4EE96CC2B}" type="slidenum">
              <a:rPr lang="en-US" smtClean="0"/>
              <a:t>96</a:t>
            </a:fld>
            <a:endParaRPr lang="en-US"/>
          </a:p>
        </p:txBody>
      </p:sp>
    </p:spTree>
    <p:extLst>
      <p:ext uri="{BB962C8B-B14F-4D97-AF65-F5344CB8AC3E}">
        <p14:creationId xmlns:p14="http://schemas.microsoft.com/office/powerpoint/2010/main" val="252193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16 in workbook </a:t>
            </a:r>
          </a:p>
        </p:txBody>
      </p:sp>
      <p:sp>
        <p:nvSpPr>
          <p:cNvPr id="4" name="Slide Number Placeholder 3"/>
          <p:cNvSpPr>
            <a:spLocks noGrp="1"/>
          </p:cNvSpPr>
          <p:nvPr>
            <p:ph type="sldNum" sz="quarter" idx="10"/>
          </p:nvPr>
        </p:nvSpPr>
        <p:spPr/>
        <p:txBody>
          <a:bodyPr/>
          <a:lstStyle/>
          <a:p>
            <a:fld id="{B8F78102-924A-473D-B1BB-DDA4EE96CC2B}" type="slidenum">
              <a:rPr lang="en-US" smtClean="0"/>
              <a:t>102</a:t>
            </a:fld>
            <a:endParaRPr lang="en-US"/>
          </a:p>
        </p:txBody>
      </p:sp>
    </p:spTree>
    <p:extLst>
      <p:ext uri="{BB962C8B-B14F-4D97-AF65-F5344CB8AC3E}">
        <p14:creationId xmlns:p14="http://schemas.microsoft.com/office/powerpoint/2010/main" val="367053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8B862D7-DE3E-4CFB-9EF4-E8DEA964AE2F}" type="datetimeFigureOut">
              <a:rPr lang="en-US" smtClean="0"/>
              <a:t>3/9/2019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9E78-3C59-4353-9840-A8A80421AB8F}"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B862D7-DE3E-4CFB-9EF4-E8DEA964AE2F}" type="datetimeFigureOut">
              <a:rPr lang="en-US" smtClean="0"/>
              <a:t>3/9/2019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B862D7-DE3E-4CFB-9EF4-E8DEA964AE2F}" type="datetimeFigureOut">
              <a:rPr lang="en-US" smtClean="0"/>
              <a:t>3/9/2019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8B862D7-DE3E-4CFB-9EF4-E8DEA964AE2F}" type="datetimeFigureOut">
              <a:rPr lang="en-US" smtClean="0"/>
              <a:t>3/9/2019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9E78-3C59-4353-9840-A8A80421AB8F}"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B862D7-DE3E-4CFB-9EF4-E8DEA964AE2F}" type="datetimeFigureOut">
              <a:rPr lang="en-US" smtClean="0"/>
              <a:t>3/9/2019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58B862D7-DE3E-4CFB-9EF4-E8DEA964AE2F}" type="datetimeFigureOut">
              <a:rPr lang="en-US" smtClean="0"/>
              <a:t>3/9/2019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B862D7-DE3E-4CFB-9EF4-E8DEA964AE2F}" type="datetimeFigureOut">
              <a:rPr lang="en-US" smtClean="0"/>
              <a:t>3/9/2019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B862D7-DE3E-4CFB-9EF4-E8DEA964AE2F}" type="datetimeFigureOut">
              <a:rPr lang="en-US" smtClean="0"/>
              <a:t>3/9/2019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862D7-DE3E-4CFB-9EF4-E8DEA964AE2F}" type="datetimeFigureOut">
              <a:rPr lang="en-US" smtClean="0"/>
              <a:t>3/9/2019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B862D7-DE3E-4CFB-9EF4-E8DEA964AE2F}" type="datetimeFigureOut">
              <a:rPr lang="en-US" smtClean="0"/>
              <a:t>3/9/2019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B862D7-DE3E-4CFB-9EF4-E8DEA964AE2F}" type="datetimeFigureOut">
              <a:rPr lang="en-US" smtClean="0"/>
              <a:t>3/9/2019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99E78-3C59-4353-9840-A8A80421AB8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8B862D7-DE3E-4CFB-9EF4-E8DEA964AE2F}" type="datetimeFigureOut">
              <a:rPr lang="en-US" smtClean="0"/>
              <a:t>3/9/2019</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66399E78-3C59-4353-9840-A8A80421AB8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000" b="1"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0"/>
        </a:spcAft>
        <a:buClr>
          <a:schemeClr val="tx2"/>
        </a:buClr>
        <a:buFont typeface="Arial" pitchFamily="34" charset="0"/>
        <a:buChar char="•"/>
        <a:defRPr sz="24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0"/>
        </a:spcAft>
        <a:buClr>
          <a:schemeClr val="tx2"/>
        </a:buClr>
        <a:buFont typeface="Arial" pitchFamily="34" charset="0"/>
        <a:buChar char="•"/>
        <a:defRPr sz="24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0"/>
        </a:spcAft>
        <a:buClr>
          <a:schemeClr val="tx2"/>
        </a:buClr>
        <a:buFont typeface="Arial" pitchFamily="34" charset="0"/>
        <a:buChar char="•"/>
        <a:defRPr sz="24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0"/>
        </a:spcAft>
        <a:buClr>
          <a:schemeClr val="tx2"/>
        </a:buClr>
        <a:buFont typeface="Arial" pitchFamily="34" charset="0"/>
        <a:buChar char="•"/>
        <a:defRPr sz="24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0"/>
        </a:spcAft>
        <a:buClr>
          <a:schemeClr val="tx2"/>
        </a:buClr>
        <a:buFont typeface="Arial" pitchFamily="34" charset="0"/>
        <a:buChar char="•"/>
        <a:defRPr sz="24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www.jameskomen.com/resources/western%20arborist%20ata%20article%20proof%201-22-16.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 Multi-Method Approach</a:t>
            </a:r>
          </a:p>
        </p:txBody>
      </p:sp>
      <p:sp>
        <p:nvSpPr>
          <p:cNvPr id="2" name="Title 1"/>
          <p:cNvSpPr>
            <a:spLocks noGrp="1"/>
          </p:cNvSpPr>
          <p:nvPr>
            <p:ph type="ctrTitle"/>
          </p:nvPr>
        </p:nvSpPr>
        <p:spPr/>
        <p:txBody>
          <a:bodyPr/>
          <a:lstStyle/>
          <a:p>
            <a:r>
              <a:rPr lang="en-US" b="1" dirty="0"/>
              <a:t>Anchoring Tree Appraisal</a:t>
            </a:r>
          </a:p>
        </p:txBody>
      </p:sp>
      <p:sp>
        <p:nvSpPr>
          <p:cNvPr id="5" name="TextBox 4"/>
          <p:cNvSpPr txBox="1"/>
          <p:nvPr/>
        </p:nvSpPr>
        <p:spPr>
          <a:xfrm>
            <a:off x="6165410" y="5606534"/>
            <a:ext cx="1398140" cy="369332"/>
          </a:xfrm>
          <a:prstGeom prst="rect">
            <a:avLst/>
          </a:prstGeom>
          <a:noFill/>
        </p:spPr>
        <p:txBody>
          <a:bodyPr wrap="none" rtlCol="0">
            <a:spAutoFit/>
          </a:bodyPr>
          <a:lstStyle/>
          <a:p>
            <a:r>
              <a:rPr lang="en-US" dirty="0"/>
              <a:t>March 8</a:t>
            </a:r>
            <a:r>
              <a:rPr lang="en-US" dirty="0" smtClean="0"/>
              <a:t>, </a:t>
            </a:r>
            <a:r>
              <a:rPr lang="en-US" dirty="0"/>
              <a:t>2019</a:t>
            </a:r>
          </a:p>
        </p:txBody>
      </p:sp>
      <p:sp>
        <p:nvSpPr>
          <p:cNvPr id="6" name="TextBox 5"/>
          <p:cNvSpPr txBox="1"/>
          <p:nvPr/>
        </p:nvSpPr>
        <p:spPr>
          <a:xfrm>
            <a:off x="3048000" y="5606534"/>
            <a:ext cx="1794466" cy="784830"/>
          </a:xfrm>
          <a:prstGeom prst="rect">
            <a:avLst/>
          </a:prstGeom>
          <a:noFill/>
        </p:spPr>
        <p:txBody>
          <a:bodyPr wrap="none" rtlCol="0">
            <a:spAutoFit/>
          </a:bodyPr>
          <a:lstStyle/>
          <a:p>
            <a:r>
              <a:rPr lang="en-US" sz="1500" dirty="0"/>
              <a:t>James Komen</a:t>
            </a:r>
          </a:p>
          <a:p>
            <a:r>
              <a:rPr lang="en-US" sz="1500" dirty="0"/>
              <a:t>BCMA #WE-9909B</a:t>
            </a:r>
          </a:p>
          <a:p>
            <a:r>
              <a:rPr lang="en-US" sz="1500" dirty="0"/>
              <a:t>RCA #555</a:t>
            </a:r>
          </a:p>
        </p:txBody>
      </p:sp>
      <p:sp>
        <p:nvSpPr>
          <p:cNvPr id="7" name="TextBox 6"/>
          <p:cNvSpPr txBox="1"/>
          <p:nvPr/>
        </p:nvSpPr>
        <p:spPr>
          <a:xfrm>
            <a:off x="443550" y="5606534"/>
            <a:ext cx="2159950" cy="584775"/>
          </a:xfrm>
          <a:prstGeom prst="rect">
            <a:avLst/>
          </a:prstGeom>
          <a:noFill/>
        </p:spPr>
        <p:txBody>
          <a:bodyPr wrap="none" rtlCol="0">
            <a:spAutoFit/>
          </a:bodyPr>
          <a:lstStyle/>
          <a:p>
            <a:r>
              <a:rPr lang="en-US" sz="1600" dirty="0"/>
              <a:t>Terrence P. Flanagan</a:t>
            </a:r>
          </a:p>
          <a:p>
            <a:r>
              <a:rPr lang="en-US" sz="1500" dirty="0"/>
              <a:t>BCMA #</a:t>
            </a:r>
            <a:r>
              <a:rPr lang="en-US" sz="1600" dirty="0"/>
              <a:t>PN-0120BMTL</a:t>
            </a:r>
            <a:endParaRPr lang="en-US" sz="1500" dirty="0"/>
          </a:p>
        </p:txBody>
      </p:sp>
    </p:spTree>
    <p:extLst>
      <p:ext uri="{BB962C8B-B14F-4D97-AF65-F5344CB8AC3E}">
        <p14:creationId xmlns:p14="http://schemas.microsoft.com/office/powerpoint/2010/main" val="3819928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B ONLY</a:t>
            </a:r>
          </a:p>
        </p:txBody>
      </p:sp>
      <p:sp>
        <p:nvSpPr>
          <p:cNvPr id="3" name="Content Placeholder 2"/>
          <p:cNvSpPr>
            <a:spLocks noGrp="1"/>
          </p:cNvSpPr>
          <p:nvPr>
            <p:ph sz="quarter" idx="13"/>
          </p:nvPr>
        </p:nvSpPr>
        <p:spPr/>
        <p:txBody>
          <a:bodyPr>
            <a:normAutofit/>
          </a:bodyPr>
          <a:lstStyle/>
          <a:p>
            <a:r>
              <a:rPr lang="en-US" sz="2400" dirty="0"/>
              <a:t>What is the probability that the population of Japan is greater than </a:t>
            </a:r>
            <a:r>
              <a:rPr lang="en-US" dirty="0"/>
              <a:t>15</a:t>
            </a:r>
            <a:r>
              <a:rPr lang="en-US" sz="2400" dirty="0"/>
              <a:t>0 million people?</a:t>
            </a:r>
          </a:p>
        </p:txBody>
      </p:sp>
    </p:spTree>
    <p:extLst>
      <p:ext uri="{BB962C8B-B14F-4D97-AF65-F5344CB8AC3E}">
        <p14:creationId xmlns:p14="http://schemas.microsoft.com/office/powerpoint/2010/main" val="16546440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endParaRPr lang="en-US" dirty="0"/>
          </a:p>
          <a:p>
            <a:pPr marL="400050" lvl="1" indent="0">
              <a:buNone/>
            </a:pPr>
            <a:r>
              <a:rPr lang="en-US" sz="2000" dirty="0"/>
              <a:t>Trees: 	30%</a:t>
            </a:r>
          </a:p>
          <a:p>
            <a:pPr marL="400050" lvl="1" indent="0">
              <a:buNone/>
            </a:pPr>
            <a:r>
              <a:rPr lang="en-US" sz="2000" dirty="0"/>
              <a:t>Turf:		20%</a:t>
            </a:r>
          </a:p>
          <a:p>
            <a:pPr marL="400050" lvl="1" indent="0">
              <a:buNone/>
            </a:pPr>
            <a:r>
              <a:rPr lang="en-US" sz="2000" dirty="0"/>
              <a:t>Garden:	25%</a:t>
            </a:r>
          </a:p>
          <a:p>
            <a:pPr marL="400050" lvl="1" indent="0">
              <a:buNone/>
            </a:pPr>
            <a:r>
              <a:rPr lang="en-US" sz="2000" dirty="0"/>
              <a:t>Other: 	25%</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36100" y="2438400"/>
            <a:ext cx="3440232" cy="325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114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endParaRPr lang="en-US" dirty="0"/>
          </a:p>
          <a:p>
            <a:pPr marL="400050" lvl="1" indent="0">
              <a:buNone/>
            </a:pPr>
            <a:r>
              <a:rPr lang="en-US" sz="2000" dirty="0"/>
              <a:t>Trees: 	60%</a:t>
            </a:r>
          </a:p>
          <a:p>
            <a:pPr marL="400050" lvl="1" indent="0">
              <a:buNone/>
            </a:pPr>
            <a:r>
              <a:rPr lang="en-US" sz="2000" dirty="0"/>
              <a:t>Turf:		20%</a:t>
            </a:r>
          </a:p>
          <a:p>
            <a:pPr marL="400050" lvl="1" indent="0">
              <a:buNone/>
            </a:pPr>
            <a:r>
              <a:rPr lang="en-US" sz="2000" dirty="0"/>
              <a:t>Garden:	15%</a:t>
            </a:r>
          </a:p>
          <a:p>
            <a:pPr marL="400050" lvl="1" indent="0">
              <a:buNone/>
            </a:pPr>
            <a:r>
              <a:rPr lang="en-US" sz="2000" dirty="0"/>
              <a:t>Other: 	  5%</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33800" y="2285391"/>
            <a:ext cx="4718732" cy="280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783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a:xfrm>
            <a:off x="609600" y="1384300"/>
            <a:ext cx="7924800" cy="4114800"/>
          </a:xfrm>
        </p:spPr>
        <p:txBody>
          <a:bodyPr>
            <a:normAutofit/>
          </a:bodyPr>
          <a:lstStyle/>
          <a:p>
            <a:r>
              <a:rPr lang="en-US" dirty="0" smtClean="0"/>
              <a:t>Proxy: </a:t>
            </a:r>
            <a:r>
              <a:rPr lang="en-US" dirty="0"/>
              <a:t>Percentage of landscape value</a:t>
            </a:r>
          </a:p>
        </p:txBody>
      </p:sp>
      <p:graphicFrame>
        <p:nvGraphicFramePr>
          <p:cNvPr id="4" name="Table 3"/>
          <p:cNvGraphicFramePr>
            <a:graphicFrameLocks noGrp="1"/>
          </p:cNvGraphicFramePr>
          <p:nvPr>
            <p:extLst>
              <p:ext uri="{D42A27DB-BD31-4B8C-83A1-F6EECF244321}">
                <p14:modId xmlns:p14="http://schemas.microsoft.com/office/powerpoint/2010/main" val="27384089"/>
              </p:ext>
            </p:extLst>
          </p:nvPr>
        </p:nvGraphicFramePr>
        <p:xfrm>
          <a:off x="1295400" y="2242820"/>
          <a:ext cx="5410200" cy="2225040"/>
        </p:xfrm>
        <a:graphic>
          <a:graphicData uri="http://schemas.openxmlformats.org/drawingml/2006/table">
            <a:tbl>
              <a:tblPr firstRow="1" bandRow="1">
                <a:tableStyleId>{5940675A-B579-460E-94D1-54222C63F5DA}</a:tableStyleId>
              </a:tblPr>
              <a:tblGrid>
                <a:gridCol w="3810000">
                  <a:extLst>
                    <a:ext uri="{9D8B030D-6E8A-4147-A177-3AD203B41FA5}">
                      <a16:colId xmlns="" xmlns:a16="http://schemas.microsoft.com/office/drawing/2014/main" val="20000"/>
                    </a:ext>
                  </a:extLst>
                </a:gridCol>
                <a:gridCol w="585787">
                  <a:extLst>
                    <a:ext uri="{9D8B030D-6E8A-4147-A177-3AD203B41FA5}">
                      <a16:colId xmlns="" xmlns:a16="http://schemas.microsoft.com/office/drawing/2014/main" val="20001"/>
                    </a:ext>
                  </a:extLst>
                </a:gridCol>
                <a:gridCol w="1014413">
                  <a:extLst>
                    <a:ext uri="{9D8B030D-6E8A-4147-A177-3AD203B41FA5}">
                      <a16:colId xmlns="" xmlns:a16="http://schemas.microsoft.com/office/drawing/2014/main" val="20002"/>
                    </a:ext>
                  </a:extLst>
                </a:gridCol>
              </a:tblGrid>
              <a:tr h="370840">
                <a:tc>
                  <a:txBody>
                    <a:bodyPr/>
                    <a:lstStyle/>
                    <a:p>
                      <a:r>
                        <a:rPr lang="en-US" dirty="0"/>
                        <a:t>Value</a:t>
                      </a:r>
                      <a:r>
                        <a:rPr lang="en-US" baseline="0" dirty="0"/>
                        <a:t> of Real Estate</a:t>
                      </a:r>
                      <a:endParaRPr lang="en-US" dirty="0"/>
                    </a:p>
                  </a:txBody>
                  <a:tcPr/>
                </a:tc>
                <a:tc>
                  <a:txBody>
                    <a:bodyPr/>
                    <a:lstStyle/>
                    <a:p>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$650,000</a:t>
                      </a:r>
                    </a:p>
                  </a:txBody>
                  <a:tcPr/>
                </a:tc>
                <a:extLst>
                  <a:ext uri="{0D108BD9-81ED-4DB2-BD59-A6C34878D82A}">
                    <a16:rowId xmlns="" xmlns:a16="http://schemas.microsoft.com/office/drawing/2014/main" val="10000"/>
                  </a:ext>
                </a:extLst>
              </a:tr>
              <a:tr h="370840">
                <a:tc>
                  <a:txBody>
                    <a:bodyPr/>
                    <a:lstStyle/>
                    <a:p>
                      <a:r>
                        <a:rPr lang="en-US" dirty="0"/>
                        <a:t>Landscape Contribution (6% of Total Value)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r"/>
                      <a:endParaRPr lang="en-US" dirty="0"/>
                    </a:p>
                  </a:txBody>
                  <a:tcPr/>
                </a:tc>
                <a:extLst>
                  <a:ext uri="{0D108BD9-81ED-4DB2-BD59-A6C34878D82A}">
                    <a16:rowId xmlns="" xmlns:a16="http://schemas.microsoft.com/office/drawing/2014/main" val="10001"/>
                  </a:ext>
                </a:extLst>
              </a:tr>
              <a:tr h="370840">
                <a:tc>
                  <a:txBody>
                    <a:bodyPr/>
                    <a:lstStyle/>
                    <a:p>
                      <a:pPr algn="r"/>
                      <a:r>
                        <a:rPr lang="en-US" dirty="0">
                          <a:solidFill>
                            <a:schemeClr val="tx1"/>
                          </a:solidFill>
                        </a:rPr>
                        <a:t>Trees</a:t>
                      </a:r>
                    </a:p>
                  </a:txBody>
                  <a:tcPr>
                    <a:noFill/>
                  </a:tcPr>
                </a:tc>
                <a:tc>
                  <a:txBody>
                    <a:bodyPr/>
                    <a:lstStyle/>
                    <a:p>
                      <a:r>
                        <a:rPr lang="en-US" dirty="0">
                          <a:solidFill>
                            <a:schemeClr val="tx1"/>
                          </a:solidFill>
                        </a:rPr>
                        <a:t>60%</a:t>
                      </a:r>
                    </a:p>
                  </a:txBody>
                  <a:tcPr>
                    <a:noFill/>
                  </a:tcPr>
                </a:tc>
                <a:tc>
                  <a:txBody>
                    <a:bodyPr/>
                    <a:lstStyle/>
                    <a:p>
                      <a:pPr algn="r"/>
                      <a:endParaRPr lang="en-US" dirty="0">
                        <a:solidFill>
                          <a:schemeClr val="tx1"/>
                        </a:solidFill>
                      </a:endParaRPr>
                    </a:p>
                  </a:txBody>
                  <a:tcPr>
                    <a:noFill/>
                  </a:tcPr>
                </a:tc>
                <a:extLst>
                  <a:ext uri="{0D108BD9-81ED-4DB2-BD59-A6C34878D82A}">
                    <a16:rowId xmlns="" xmlns:a16="http://schemas.microsoft.com/office/drawing/2014/main" val="10002"/>
                  </a:ext>
                </a:extLst>
              </a:tr>
              <a:tr h="370840">
                <a:tc>
                  <a:txBody>
                    <a:bodyPr/>
                    <a:lstStyle/>
                    <a:p>
                      <a:pPr algn="r"/>
                      <a:r>
                        <a:rPr lang="en-US" dirty="0"/>
                        <a:t>Turf</a:t>
                      </a:r>
                    </a:p>
                  </a:txBody>
                  <a:tcPr/>
                </a:tc>
                <a:tc>
                  <a:txBody>
                    <a:bodyPr/>
                    <a:lstStyle/>
                    <a:p>
                      <a:r>
                        <a:rPr lang="en-US" dirty="0"/>
                        <a:t>20%</a:t>
                      </a:r>
                    </a:p>
                  </a:txBody>
                  <a:tcPr/>
                </a:tc>
                <a:tc>
                  <a:txBody>
                    <a:bodyPr/>
                    <a:lstStyle/>
                    <a:p>
                      <a:pPr algn="r"/>
                      <a:endParaRPr lang="en-US" dirty="0"/>
                    </a:p>
                  </a:txBody>
                  <a:tcPr/>
                </a:tc>
                <a:extLst>
                  <a:ext uri="{0D108BD9-81ED-4DB2-BD59-A6C34878D82A}">
                    <a16:rowId xmlns="" xmlns:a16="http://schemas.microsoft.com/office/drawing/2014/main" val="10003"/>
                  </a:ext>
                </a:extLst>
              </a:tr>
              <a:tr h="370840">
                <a:tc>
                  <a:txBody>
                    <a:bodyPr/>
                    <a:lstStyle/>
                    <a:p>
                      <a:pPr algn="r"/>
                      <a:r>
                        <a:rPr lang="en-US" dirty="0"/>
                        <a:t>Garden</a:t>
                      </a:r>
                    </a:p>
                  </a:txBody>
                  <a:tcPr/>
                </a:tc>
                <a:tc>
                  <a:txBody>
                    <a:bodyPr/>
                    <a:lstStyle/>
                    <a:p>
                      <a:r>
                        <a:rPr lang="en-US" dirty="0"/>
                        <a:t>15%</a:t>
                      </a:r>
                    </a:p>
                  </a:txBody>
                  <a:tcPr/>
                </a:tc>
                <a:tc>
                  <a:txBody>
                    <a:bodyPr/>
                    <a:lstStyle/>
                    <a:p>
                      <a:pPr algn="r"/>
                      <a:endParaRPr lang="en-US" dirty="0"/>
                    </a:p>
                  </a:txBody>
                  <a:tcPr/>
                </a:tc>
                <a:extLst>
                  <a:ext uri="{0D108BD9-81ED-4DB2-BD59-A6C34878D82A}">
                    <a16:rowId xmlns="" xmlns:a16="http://schemas.microsoft.com/office/drawing/2014/main" val="10004"/>
                  </a:ext>
                </a:extLst>
              </a:tr>
              <a:tr h="370840">
                <a:tc>
                  <a:txBody>
                    <a:bodyPr/>
                    <a:lstStyle/>
                    <a:p>
                      <a:pPr algn="r"/>
                      <a:r>
                        <a:rPr lang="en-US" dirty="0"/>
                        <a:t>Other</a:t>
                      </a:r>
                    </a:p>
                  </a:txBody>
                  <a:tcPr/>
                </a:tc>
                <a:tc>
                  <a:txBody>
                    <a:bodyPr/>
                    <a:lstStyle/>
                    <a:p>
                      <a:r>
                        <a:rPr lang="en-US" dirty="0"/>
                        <a:t>5%</a:t>
                      </a:r>
                    </a:p>
                  </a:txBody>
                  <a:tcPr/>
                </a:tc>
                <a:tc>
                  <a:txBody>
                    <a:bodyPr/>
                    <a:lstStyle/>
                    <a:p>
                      <a:pPr algn="r"/>
                      <a:endParaRPr lang="en-US" dirty="0"/>
                    </a:p>
                  </a:txBody>
                  <a:tcPr/>
                </a:tc>
                <a:extLst>
                  <a:ext uri="{0D108BD9-81ED-4DB2-BD59-A6C34878D82A}">
                    <a16:rowId xmlns="" xmlns:a16="http://schemas.microsoft.com/office/drawing/2014/main" val="10005"/>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8444616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a:xfrm>
            <a:off x="609600" y="1384300"/>
            <a:ext cx="7924800" cy="4114800"/>
          </a:xfrm>
        </p:spPr>
        <p:txBody>
          <a:bodyPr>
            <a:normAutofit/>
          </a:bodyPr>
          <a:lstStyle/>
          <a:p>
            <a:r>
              <a:rPr lang="en-US" dirty="0" smtClean="0"/>
              <a:t>Proxy: </a:t>
            </a:r>
            <a:r>
              <a:rPr lang="en-US" dirty="0"/>
              <a:t>Percentage of landscape value</a:t>
            </a:r>
          </a:p>
        </p:txBody>
      </p:sp>
      <p:graphicFrame>
        <p:nvGraphicFramePr>
          <p:cNvPr id="4" name="Table 3"/>
          <p:cNvGraphicFramePr>
            <a:graphicFrameLocks noGrp="1"/>
          </p:cNvGraphicFramePr>
          <p:nvPr>
            <p:extLst>
              <p:ext uri="{D42A27DB-BD31-4B8C-83A1-F6EECF244321}">
                <p14:modId xmlns:p14="http://schemas.microsoft.com/office/powerpoint/2010/main" val="1284739007"/>
              </p:ext>
            </p:extLst>
          </p:nvPr>
        </p:nvGraphicFramePr>
        <p:xfrm>
          <a:off x="1295400" y="2242820"/>
          <a:ext cx="5410200" cy="2225040"/>
        </p:xfrm>
        <a:graphic>
          <a:graphicData uri="http://schemas.openxmlformats.org/drawingml/2006/table">
            <a:tbl>
              <a:tblPr firstRow="1" bandRow="1">
                <a:tableStyleId>{5940675A-B579-460E-94D1-54222C63F5DA}</a:tableStyleId>
              </a:tblPr>
              <a:tblGrid>
                <a:gridCol w="3810000">
                  <a:extLst>
                    <a:ext uri="{9D8B030D-6E8A-4147-A177-3AD203B41FA5}">
                      <a16:colId xmlns="" xmlns:a16="http://schemas.microsoft.com/office/drawing/2014/main" val="20000"/>
                    </a:ext>
                  </a:extLst>
                </a:gridCol>
                <a:gridCol w="585787">
                  <a:extLst>
                    <a:ext uri="{9D8B030D-6E8A-4147-A177-3AD203B41FA5}">
                      <a16:colId xmlns="" xmlns:a16="http://schemas.microsoft.com/office/drawing/2014/main" val="20001"/>
                    </a:ext>
                  </a:extLst>
                </a:gridCol>
                <a:gridCol w="1014413">
                  <a:extLst>
                    <a:ext uri="{9D8B030D-6E8A-4147-A177-3AD203B41FA5}">
                      <a16:colId xmlns="" xmlns:a16="http://schemas.microsoft.com/office/drawing/2014/main" val="20002"/>
                    </a:ext>
                  </a:extLst>
                </a:gridCol>
              </a:tblGrid>
              <a:tr h="370840">
                <a:tc>
                  <a:txBody>
                    <a:bodyPr/>
                    <a:lstStyle/>
                    <a:p>
                      <a:r>
                        <a:rPr lang="en-US" dirty="0"/>
                        <a:t>Value</a:t>
                      </a:r>
                      <a:r>
                        <a:rPr lang="en-US" baseline="0" dirty="0"/>
                        <a:t> of Real Estate</a:t>
                      </a:r>
                      <a:endParaRPr lang="en-US" dirty="0"/>
                    </a:p>
                  </a:txBody>
                  <a:tcPr/>
                </a:tc>
                <a:tc>
                  <a:txBody>
                    <a:bodyPr/>
                    <a:lstStyle/>
                    <a:p>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$650,000</a:t>
                      </a:r>
                    </a:p>
                  </a:txBody>
                  <a:tcPr/>
                </a:tc>
                <a:extLst>
                  <a:ext uri="{0D108BD9-81ED-4DB2-BD59-A6C34878D82A}">
                    <a16:rowId xmlns="" xmlns:a16="http://schemas.microsoft.com/office/drawing/2014/main" val="10000"/>
                  </a:ext>
                </a:extLst>
              </a:tr>
              <a:tr h="370840">
                <a:tc>
                  <a:txBody>
                    <a:bodyPr/>
                    <a:lstStyle/>
                    <a:p>
                      <a:r>
                        <a:rPr lang="en-US" dirty="0"/>
                        <a:t>Landscape Contribution (6% of Total Value)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r"/>
                      <a:r>
                        <a:rPr lang="en-US" dirty="0"/>
                        <a:t>  $39,000</a:t>
                      </a:r>
                    </a:p>
                  </a:txBody>
                  <a:tcPr/>
                </a:tc>
                <a:extLst>
                  <a:ext uri="{0D108BD9-81ED-4DB2-BD59-A6C34878D82A}">
                    <a16:rowId xmlns="" xmlns:a16="http://schemas.microsoft.com/office/drawing/2014/main" val="10001"/>
                  </a:ext>
                </a:extLst>
              </a:tr>
              <a:tr h="370840">
                <a:tc>
                  <a:txBody>
                    <a:bodyPr/>
                    <a:lstStyle/>
                    <a:p>
                      <a:pPr algn="r"/>
                      <a:r>
                        <a:rPr lang="en-US" dirty="0">
                          <a:solidFill>
                            <a:schemeClr val="tx1"/>
                          </a:solidFill>
                        </a:rPr>
                        <a:t>Trees</a:t>
                      </a:r>
                    </a:p>
                  </a:txBody>
                  <a:tcPr>
                    <a:noFill/>
                  </a:tcPr>
                </a:tc>
                <a:tc>
                  <a:txBody>
                    <a:bodyPr/>
                    <a:lstStyle/>
                    <a:p>
                      <a:r>
                        <a:rPr lang="en-US" dirty="0">
                          <a:solidFill>
                            <a:schemeClr val="tx1"/>
                          </a:solidFill>
                        </a:rPr>
                        <a:t>60%</a:t>
                      </a:r>
                    </a:p>
                  </a:txBody>
                  <a:tcPr>
                    <a:noFill/>
                  </a:tcPr>
                </a:tc>
                <a:tc>
                  <a:txBody>
                    <a:bodyPr/>
                    <a:lstStyle/>
                    <a:p>
                      <a:pPr algn="r"/>
                      <a:endParaRPr lang="en-US" dirty="0">
                        <a:solidFill>
                          <a:schemeClr val="tx1"/>
                        </a:solidFill>
                      </a:endParaRPr>
                    </a:p>
                  </a:txBody>
                  <a:tcPr>
                    <a:noFill/>
                  </a:tcPr>
                </a:tc>
                <a:extLst>
                  <a:ext uri="{0D108BD9-81ED-4DB2-BD59-A6C34878D82A}">
                    <a16:rowId xmlns="" xmlns:a16="http://schemas.microsoft.com/office/drawing/2014/main" val="10002"/>
                  </a:ext>
                </a:extLst>
              </a:tr>
              <a:tr h="370840">
                <a:tc>
                  <a:txBody>
                    <a:bodyPr/>
                    <a:lstStyle/>
                    <a:p>
                      <a:pPr algn="r"/>
                      <a:r>
                        <a:rPr lang="en-US" dirty="0"/>
                        <a:t>Turf</a:t>
                      </a:r>
                    </a:p>
                  </a:txBody>
                  <a:tcPr/>
                </a:tc>
                <a:tc>
                  <a:txBody>
                    <a:bodyPr/>
                    <a:lstStyle/>
                    <a:p>
                      <a:r>
                        <a:rPr lang="en-US" dirty="0"/>
                        <a:t>20%</a:t>
                      </a:r>
                    </a:p>
                  </a:txBody>
                  <a:tcPr/>
                </a:tc>
                <a:tc>
                  <a:txBody>
                    <a:bodyPr/>
                    <a:lstStyle/>
                    <a:p>
                      <a:pPr algn="r"/>
                      <a:endParaRPr lang="en-US" dirty="0"/>
                    </a:p>
                  </a:txBody>
                  <a:tcPr/>
                </a:tc>
                <a:extLst>
                  <a:ext uri="{0D108BD9-81ED-4DB2-BD59-A6C34878D82A}">
                    <a16:rowId xmlns="" xmlns:a16="http://schemas.microsoft.com/office/drawing/2014/main" val="10003"/>
                  </a:ext>
                </a:extLst>
              </a:tr>
              <a:tr h="370840">
                <a:tc>
                  <a:txBody>
                    <a:bodyPr/>
                    <a:lstStyle/>
                    <a:p>
                      <a:pPr algn="r"/>
                      <a:r>
                        <a:rPr lang="en-US" dirty="0"/>
                        <a:t>Garden</a:t>
                      </a:r>
                    </a:p>
                  </a:txBody>
                  <a:tcPr/>
                </a:tc>
                <a:tc>
                  <a:txBody>
                    <a:bodyPr/>
                    <a:lstStyle/>
                    <a:p>
                      <a:r>
                        <a:rPr lang="en-US" dirty="0"/>
                        <a:t>15%</a:t>
                      </a:r>
                    </a:p>
                  </a:txBody>
                  <a:tcPr/>
                </a:tc>
                <a:tc>
                  <a:txBody>
                    <a:bodyPr/>
                    <a:lstStyle/>
                    <a:p>
                      <a:pPr algn="r"/>
                      <a:endParaRPr lang="en-US" dirty="0"/>
                    </a:p>
                  </a:txBody>
                  <a:tcPr/>
                </a:tc>
                <a:extLst>
                  <a:ext uri="{0D108BD9-81ED-4DB2-BD59-A6C34878D82A}">
                    <a16:rowId xmlns="" xmlns:a16="http://schemas.microsoft.com/office/drawing/2014/main" val="10004"/>
                  </a:ext>
                </a:extLst>
              </a:tr>
              <a:tr h="370840">
                <a:tc>
                  <a:txBody>
                    <a:bodyPr/>
                    <a:lstStyle/>
                    <a:p>
                      <a:pPr algn="r"/>
                      <a:r>
                        <a:rPr lang="en-US" dirty="0"/>
                        <a:t>Other</a:t>
                      </a:r>
                    </a:p>
                  </a:txBody>
                  <a:tcPr/>
                </a:tc>
                <a:tc>
                  <a:txBody>
                    <a:bodyPr/>
                    <a:lstStyle/>
                    <a:p>
                      <a:r>
                        <a:rPr lang="en-US" dirty="0"/>
                        <a:t>5%</a:t>
                      </a:r>
                    </a:p>
                  </a:txBody>
                  <a:tcPr/>
                </a:tc>
                <a:tc>
                  <a:txBody>
                    <a:bodyPr/>
                    <a:lstStyle/>
                    <a:p>
                      <a:pPr algn="r"/>
                      <a:endParaRPr lang="en-US" dirty="0"/>
                    </a:p>
                  </a:txBody>
                  <a:tcPr/>
                </a:tc>
                <a:extLst>
                  <a:ext uri="{0D108BD9-81ED-4DB2-BD59-A6C34878D82A}">
                    <a16:rowId xmlns="" xmlns:a16="http://schemas.microsoft.com/office/drawing/2014/main" val="10005"/>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6672961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a:xfrm>
            <a:off x="609600" y="1384300"/>
            <a:ext cx="7924800" cy="4114800"/>
          </a:xfrm>
        </p:spPr>
        <p:txBody>
          <a:bodyPr>
            <a:normAutofit/>
          </a:bodyPr>
          <a:lstStyle/>
          <a:p>
            <a:r>
              <a:rPr lang="en-US" dirty="0" smtClean="0"/>
              <a:t>Proxy: </a:t>
            </a:r>
            <a:r>
              <a:rPr lang="en-US" dirty="0"/>
              <a:t>Percentage of landscape value</a:t>
            </a:r>
          </a:p>
        </p:txBody>
      </p:sp>
      <p:graphicFrame>
        <p:nvGraphicFramePr>
          <p:cNvPr id="4" name="Table 3"/>
          <p:cNvGraphicFramePr>
            <a:graphicFrameLocks noGrp="1"/>
          </p:cNvGraphicFramePr>
          <p:nvPr>
            <p:extLst>
              <p:ext uri="{D42A27DB-BD31-4B8C-83A1-F6EECF244321}">
                <p14:modId xmlns:p14="http://schemas.microsoft.com/office/powerpoint/2010/main" val="2798939433"/>
              </p:ext>
            </p:extLst>
          </p:nvPr>
        </p:nvGraphicFramePr>
        <p:xfrm>
          <a:off x="1295400" y="2242820"/>
          <a:ext cx="5410200" cy="2225040"/>
        </p:xfrm>
        <a:graphic>
          <a:graphicData uri="http://schemas.openxmlformats.org/drawingml/2006/table">
            <a:tbl>
              <a:tblPr firstRow="1" bandRow="1">
                <a:tableStyleId>{5940675A-B579-460E-94D1-54222C63F5DA}</a:tableStyleId>
              </a:tblPr>
              <a:tblGrid>
                <a:gridCol w="3810000">
                  <a:extLst>
                    <a:ext uri="{9D8B030D-6E8A-4147-A177-3AD203B41FA5}">
                      <a16:colId xmlns="" xmlns:a16="http://schemas.microsoft.com/office/drawing/2014/main" val="20000"/>
                    </a:ext>
                  </a:extLst>
                </a:gridCol>
                <a:gridCol w="585787">
                  <a:extLst>
                    <a:ext uri="{9D8B030D-6E8A-4147-A177-3AD203B41FA5}">
                      <a16:colId xmlns="" xmlns:a16="http://schemas.microsoft.com/office/drawing/2014/main" val="20001"/>
                    </a:ext>
                  </a:extLst>
                </a:gridCol>
                <a:gridCol w="1014413">
                  <a:extLst>
                    <a:ext uri="{9D8B030D-6E8A-4147-A177-3AD203B41FA5}">
                      <a16:colId xmlns="" xmlns:a16="http://schemas.microsoft.com/office/drawing/2014/main" val="20002"/>
                    </a:ext>
                  </a:extLst>
                </a:gridCol>
              </a:tblGrid>
              <a:tr h="370840">
                <a:tc>
                  <a:txBody>
                    <a:bodyPr/>
                    <a:lstStyle/>
                    <a:p>
                      <a:r>
                        <a:rPr lang="en-US" dirty="0"/>
                        <a:t>Value</a:t>
                      </a:r>
                      <a:r>
                        <a:rPr lang="en-US" baseline="0" dirty="0"/>
                        <a:t> of Real Estate</a:t>
                      </a:r>
                      <a:endParaRPr lang="en-US" dirty="0"/>
                    </a:p>
                  </a:txBody>
                  <a:tcPr/>
                </a:tc>
                <a:tc>
                  <a:txBody>
                    <a:bodyPr/>
                    <a:lstStyle/>
                    <a:p>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$650,000</a:t>
                      </a:r>
                    </a:p>
                  </a:txBody>
                  <a:tcPr/>
                </a:tc>
                <a:extLst>
                  <a:ext uri="{0D108BD9-81ED-4DB2-BD59-A6C34878D82A}">
                    <a16:rowId xmlns="" xmlns:a16="http://schemas.microsoft.com/office/drawing/2014/main" val="10000"/>
                  </a:ext>
                </a:extLst>
              </a:tr>
              <a:tr h="370840">
                <a:tc>
                  <a:txBody>
                    <a:bodyPr/>
                    <a:lstStyle/>
                    <a:p>
                      <a:r>
                        <a:rPr lang="en-US" dirty="0"/>
                        <a:t>Landscape Contribution (6% of Total Value)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r"/>
                      <a:r>
                        <a:rPr lang="en-US" dirty="0"/>
                        <a:t>  $39,000</a:t>
                      </a:r>
                    </a:p>
                  </a:txBody>
                  <a:tcPr/>
                </a:tc>
                <a:extLst>
                  <a:ext uri="{0D108BD9-81ED-4DB2-BD59-A6C34878D82A}">
                    <a16:rowId xmlns="" xmlns:a16="http://schemas.microsoft.com/office/drawing/2014/main" val="10001"/>
                  </a:ext>
                </a:extLst>
              </a:tr>
              <a:tr h="370840">
                <a:tc>
                  <a:txBody>
                    <a:bodyPr/>
                    <a:lstStyle/>
                    <a:p>
                      <a:pPr algn="r"/>
                      <a:r>
                        <a:rPr lang="en-US" dirty="0">
                          <a:solidFill>
                            <a:schemeClr val="bg1"/>
                          </a:solidFill>
                        </a:rPr>
                        <a:t>Trees</a:t>
                      </a:r>
                    </a:p>
                  </a:txBody>
                  <a:tcPr>
                    <a:solidFill>
                      <a:srgbClr val="FFFF00"/>
                    </a:solidFill>
                  </a:tcPr>
                </a:tc>
                <a:tc>
                  <a:txBody>
                    <a:bodyPr/>
                    <a:lstStyle/>
                    <a:p>
                      <a:r>
                        <a:rPr lang="en-US" dirty="0">
                          <a:solidFill>
                            <a:schemeClr val="bg1"/>
                          </a:solidFill>
                        </a:rPr>
                        <a:t>60%</a:t>
                      </a:r>
                    </a:p>
                  </a:txBody>
                  <a:tcPr>
                    <a:solidFill>
                      <a:srgbClr val="FFFF00"/>
                    </a:solidFill>
                  </a:tcPr>
                </a:tc>
                <a:tc>
                  <a:txBody>
                    <a:bodyPr/>
                    <a:lstStyle/>
                    <a:p>
                      <a:pPr algn="r"/>
                      <a:r>
                        <a:rPr lang="en-US" dirty="0">
                          <a:solidFill>
                            <a:schemeClr val="bg1"/>
                          </a:solidFill>
                        </a:rPr>
                        <a:t>  $23,400</a:t>
                      </a:r>
                    </a:p>
                  </a:txBody>
                  <a:tcPr>
                    <a:solidFill>
                      <a:srgbClr val="FFFF00"/>
                    </a:solidFill>
                  </a:tcPr>
                </a:tc>
                <a:extLst>
                  <a:ext uri="{0D108BD9-81ED-4DB2-BD59-A6C34878D82A}">
                    <a16:rowId xmlns="" xmlns:a16="http://schemas.microsoft.com/office/drawing/2014/main" val="10002"/>
                  </a:ext>
                </a:extLst>
              </a:tr>
              <a:tr h="370840">
                <a:tc>
                  <a:txBody>
                    <a:bodyPr/>
                    <a:lstStyle/>
                    <a:p>
                      <a:pPr algn="r"/>
                      <a:r>
                        <a:rPr lang="en-US" dirty="0"/>
                        <a:t>Turf</a:t>
                      </a:r>
                    </a:p>
                  </a:txBody>
                  <a:tcPr/>
                </a:tc>
                <a:tc>
                  <a:txBody>
                    <a:bodyPr/>
                    <a:lstStyle/>
                    <a:p>
                      <a:r>
                        <a:rPr lang="en-US" dirty="0"/>
                        <a:t>20%</a:t>
                      </a:r>
                    </a:p>
                  </a:txBody>
                  <a:tcPr/>
                </a:tc>
                <a:tc>
                  <a:txBody>
                    <a:bodyPr/>
                    <a:lstStyle/>
                    <a:p>
                      <a:pPr algn="r"/>
                      <a:r>
                        <a:rPr lang="en-US" dirty="0"/>
                        <a:t>    $7,800</a:t>
                      </a:r>
                    </a:p>
                  </a:txBody>
                  <a:tcPr/>
                </a:tc>
                <a:extLst>
                  <a:ext uri="{0D108BD9-81ED-4DB2-BD59-A6C34878D82A}">
                    <a16:rowId xmlns="" xmlns:a16="http://schemas.microsoft.com/office/drawing/2014/main" val="10003"/>
                  </a:ext>
                </a:extLst>
              </a:tr>
              <a:tr h="370840">
                <a:tc>
                  <a:txBody>
                    <a:bodyPr/>
                    <a:lstStyle/>
                    <a:p>
                      <a:pPr algn="r"/>
                      <a:r>
                        <a:rPr lang="en-US" dirty="0"/>
                        <a:t>Garden</a:t>
                      </a:r>
                    </a:p>
                  </a:txBody>
                  <a:tcPr/>
                </a:tc>
                <a:tc>
                  <a:txBody>
                    <a:bodyPr/>
                    <a:lstStyle/>
                    <a:p>
                      <a:r>
                        <a:rPr lang="en-US" dirty="0"/>
                        <a:t>15%</a:t>
                      </a:r>
                    </a:p>
                  </a:txBody>
                  <a:tcPr/>
                </a:tc>
                <a:tc>
                  <a:txBody>
                    <a:bodyPr/>
                    <a:lstStyle/>
                    <a:p>
                      <a:pPr algn="r"/>
                      <a:r>
                        <a:rPr lang="en-US" dirty="0"/>
                        <a:t>    $5,850</a:t>
                      </a:r>
                    </a:p>
                  </a:txBody>
                  <a:tcPr/>
                </a:tc>
                <a:extLst>
                  <a:ext uri="{0D108BD9-81ED-4DB2-BD59-A6C34878D82A}">
                    <a16:rowId xmlns="" xmlns:a16="http://schemas.microsoft.com/office/drawing/2014/main" val="10004"/>
                  </a:ext>
                </a:extLst>
              </a:tr>
              <a:tr h="370840">
                <a:tc>
                  <a:txBody>
                    <a:bodyPr/>
                    <a:lstStyle/>
                    <a:p>
                      <a:pPr algn="r"/>
                      <a:r>
                        <a:rPr lang="en-US" dirty="0"/>
                        <a:t>Other</a:t>
                      </a:r>
                    </a:p>
                  </a:txBody>
                  <a:tcPr/>
                </a:tc>
                <a:tc>
                  <a:txBody>
                    <a:bodyPr/>
                    <a:lstStyle/>
                    <a:p>
                      <a:r>
                        <a:rPr lang="en-US" dirty="0"/>
                        <a:t>5%</a:t>
                      </a:r>
                    </a:p>
                  </a:txBody>
                  <a:tcPr/>
                </a:tc>
                <a:tc>
                  <a:txBody>
                    <a:bodyPr/>
                    <a:lstStyle/>
                    <a:p>
                      <a:pPr algn="r"/>
                      <a:r>
                        <a:rPr lang="en-US" dirty="0"/>
                        <a:t>    $1,950</a:t>
                      </a:r>
                    </a:p>
                  </a:txBody>
                  <a:tcPr/>
                </a:tc>
                <a:extLst>
                  <a:ext uri="{0D108BD9-81ED-4DB2-BD59-A6C34878D82A}">
                    <a16:rowId xmlns="" xmlns:a16="http://schemas.microsoft.com/office/drawing/2014/main" val="10005"/>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0824715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pPr lvl="1"/>
            <a:r>
              <a:rPr lang="en-US" dirty="0"/>
              <a:t>How much is each tree worth?</a:t>
            </a:r>
          </a:p>
          <a:p>
            <a:pPr lvl="1"/>
            <a:r>
              <a:rPr lang="en-US" dirty="0"/>
              <a:t>How much does a single tree contribute to “trees”?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62200" y="3090333"/>
            <a:ext cx="4718732" cy="280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202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sp>
        <p:nvSpPr>
          <p:cNvPr id="3" name="Content Placeholder 2"/>
          <p:cNvSpPr>
            <a:spLocks noGrp="1"/>
          </p:cNvSpPr>
          <p:nvPr>
            <p:ph sz="quarter" idx="13"/>
          </p:nvPr>
        </p:nvSpPr>
        <p:spPr/>
        <p:txBody>
          <a:bodyPr>
            <a:normAutofit/>
          </a:bodyPr>
          <a:lstStyle/>
          <a:p>
            <a:r>
              <a:rPr lang="en-US" dirty="0"/>
              <a:t>Lumber in board-feet minus processing costs</a:t>
            </a:r>
          </a:p>
          <a:p>
            <a:pPr lvl="1"/>
            <a:r>
              <a:rPr lang="en-US" dirty="0"/>
              <a:t>Sources of data</a:t>
            </a:r>
          </a:p>
          <a:p>
            <a:pPr lvl="2"/>
            <a:r>
              <a:rPr lang="en-US" dirty="0"/>
              <a:t>Mills for processing costs</a:t>
            </a:r>
          </a:p>
          <a:p>
            <a:pPr lvl="2"/>
            <a:r>
              <a:rPr lang="en-US" dirty="0"/>
              <a:t>Published market data for timber value</a:t>
            </a:r>
          </a:p>
          <a:p>
            <a:pPr lvl="2"/>
            <a:r>
              <a:rPr lang="en-US" dirty="0"/>
              <a:t>Tree measurements</a:t>
            </a:r>
          </a:p>
          <a:p>
            <a:pPr lvl="2"/>
            <a:r>
              <a:rPr lang="en-US" dirty="0" err="1"/>
              <a:t>GlobAllomeTree</a:t>
            </a:r>
            <a:endParaRPr lang="en-US" dirty="0"/>
          </a:p>
        </p:txBody>
      </p:sp>
    </p:spTree>
    <p:extLst>
      <p:ext uri="{BB962C8B-B14F-4D97-AF65-F5344CB8AC3E}">
        <p14:creationId xmlns:p14="http://schemas.microsoft.com/office/powerpoint/2010/main" val="40006847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sp>
        <p:nvSpPr>
          <p:cNvPr id="3" name="Content Placeholder 2"/>
          <p:cNvSpPr>
            <a:spLocks noGrp="1"/>
          </p:cNvSpPr>
          <p:nvPr>
            <p:ph sz="quarter" idx="13"/>
          </p:nvPr>
        </p:nvSpPr>
        <p:spPr/>
        <p:txBody>
          <a:bodyPr/>
          <a:lstStyle/>
          <a:p>
            <a:r>
              <a:rPr lang="en-US" dirty="0"/>
              <a:t>Merchantable Volume</a:t>
            </a:r>
          </a:p>
          <a:p>
            <a:pPr lvl="1"/>
            <a:r>
              <a:rPr lang="en-US" dirty="0"/>
              <a:t>Board Feet</a:t>
            </a:r>
          </a:p>
          <a:p>
            <a:pPr lvl="1"/>
            <a:r>
              <a:rPr lang="en-US" dirty="0"/>
              <a:t>Gross Volume</a:t>
            </a:r>
          </a:p>
          <a:p>
            <a:pPr lvl="1"/>
            <a:r>
              <a:rPr lang="en-US" dirty="0"/>
              <a:t>Net Volume (no defects)</a:t>
            </a:r>
          </a:p>
        </p:txBody>
      </p:sp>
      <p:pic>
        <p:nvPicPr>
          <p:cNvPr id="7170" name="Picture 2" descr="C:\Users\James\Desktop\Work\Arboriculture\Research and Education\Teaching and courses\Appraisal Workshop\Anchoring Tree Appraisal\graphics\board foot.jpg"/>
          <p:cNvPicPr>
            <a:picLocks noChangeAspect="1" noChangeArrowheads="1"/>
          </p:cNvPicPr>
          <p:nvPr/>
        </p:nvPicPr>
        <p:blipFill rotWithShape="1">
          <a:blip r:embed="rId2">
            <a:extLst>
              <a:ext uri="{28A0092B-C50C-407E-A947-70E740481C1C}">
                <a14:useLocalDpi xmlns:a14="http://schemas.microsoft.com/office/drawing/2010/main" val="0"/>
              </a:ext>
            </a:extLst>
          </a:blip>
          <a:srcRect r="36842"/>
          <a:stretch/>
        </p:blipFill>
        <p:spPr bwMode="auto">
          <a:xfrm>
            <a:off x="4877009" y="4038600"/>
            <a:ext cx="2742781" cy="186194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ames\Desktop\Work\Arboriculture\Research and Education\Teaching and courses\Appraisal Workshop\Anchoring Tree Appraisal\graphics\treeart01_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241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pic>
        <p:nvPicPr>
          <p:cNvPr id="19458" name="Picture 2" descr="C:\Users\James\Desktop\Work\Arboriculture\Research and Education\Teaching and courses\Appraisal Workshop\Anchoring Tree Appraisal\graphics\merchantable he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5105400" cy="432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626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sp>
        <p:nvSpPr>
          <p:cNvPr id="3" name="Content Placeholder 2"/>
          <p:cNvSpPr>
            <a:spLocks noGrp="1"/>
          </p:cNvSpPr>
          <p:nvPr>
            <p:ph sz="quarter" idx="13"/>
          </p:nvPr>
        </p:nvSpPr>
        <p:spPr/>
        <p:txBody>
          <a:bodyPr/>
          <a:lstStyle/>
          <a:p>
            <a:r>
              <a:rPr lang="en-US" dirty="0"/>
              <a:t>Merchantable Volume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36499369"/>
              </p:ext>
            </p:extLst>
          </p:nvPr>
        </p:nvGraphicFramePr>
        <p:xfrm>
          <a:off x="762000" y="2286000"/>
          <a:ext cx="7924806" cy="3858082"/>
        </p:xfrm>
        <a:graphic>
          <a:graphicData uri="http://schemas.openxmlformats.org/drawingml/2006/table">
            <a:tbl>
              <a:tblPr/>
              <a:tblGrid>
                <a:gridCol w="880534">
                  <a:extLst>
                    <a:ext uri="{9D8B030D-6E8A-4147-A177-3AD203B41FA5}">
                      <a16:colId xmlns="" xmlns:a16="http://schemas.microsoft.com/office/drawing/2014/main" val="20000"/>
                    </a:ext>
                  </a:extLst>
                </a:gridCol>
                <a:gridCol w="880534">
                  <a:extLst>
                    <a:ext uri="{9D8B030D-6E8A-4147-A177-3AD203B41FA5}">
                      <a16:colId xmlns="" xmlns:a16="http://schemas.microsoft.com/office/drawing/2014/main" val="20001"/>
                    </a:ext>
                  </a:extLst>
                </a:gridCol>
                <a:gridCol w="880534">
                  <a:extLst>
                    <a:ext uri="{9D8B030D-6E8A-4147-A177-3AD203B41FA5}">
                      <a16:colId xmlns="" xmlns:a16="http://schemas.microsoft.com/office/drawing/2014/main" val="20002"/>
                    </a:ext>
                  </a:extLst>
                </a:gridCol>
                <a:gridCol w="880534">
                  <a:extLst>
                    <a:ext uri="{9D8B030D-6E8A-4147-A177-3AD203B41FA5}">
                      <a16:colId xmlns="" xmlns:a16="http://schemas.microsoft.com/office/drawing/2014/main" val="20003"/>
                    </a:ext>
                  </a:extLst>
                </a:gridCol>
                <a:gridCol w="880534">
                  <a:extLst>
                    <a:ext uri="{9D8B030D-6E8A-4147-A177-3AD203B41FA5}">
                      <a16:colId xmlns="" xmlns:a16="http://schemas.microsoft.com/office/drawing/2014/main" val="20004"/>
                    </a:ext>
                  </a:extLst>
                </a:gridCol>
                <a:gridCol w="880534">
                  <a:extLst>
                    <a:ext uri="{9D8B030D-6E8A-4147-A177-3AD203B41FA5}">
                      <a16:colId xmlns="" xmlns:a16="http://schemas.microsoft.com/office/drawing/2014/main" val="20005"/>
                    </a:ext>
                  </a:extLst>
                </a:gridCol>
                <a:gridCol w="880534">
                  <a:extLst>
                    <a:ext uri="{9D8B030D-6E8A-4147-A177-3AD203B41FA5}">
                      <a16:colId xmlns="" xmlns:a16="http://schemas.microsoft.com/office/drawing/2014/main" val="20006"/>
                    </a:ext>
                  </a:extLst>
                </a:gridCol>
                <a:gridCol w="880534">
                  <a:extLst>
                    <a:ext uri="{9D8B030D-6E8A-4147-A177-3AD203B41FA5}">
                      <a16:colId xmlns="" xmlns:a16="http://schemas.microsoft.com/office/drawing/2014/main" val="20007"/>
                    </a:ext>
                  </a:extLst>
                </a:gridCol>
                <a:gridCol w="880534">
                  <a:extLst>
                    <a:ext uri="{9D8B030D-6E8A-4147-A177-3AD203B41FA5}">
                      <a16:colId xmlns="" xmlns:a16="http://schemas.microsoft.com/office/drawing/2014/main" val="20008"/>
                    </a:ext>
                  </a:extLst>
                </a:gridCol>
              </a:tblGrid>
              <a:tr h="226536">
                <a:tc gridSpan="9">
                  <a:txBody>
                    <a:bodyPr/>
                    <a:lstStyle/>
                    <a:p>
                      <a:pPr algn="ctr" fontAlgn="ctr"/>
                      <a:r>
                        <a:rPr lang="en-US" sz="900" b="1" dirty="0">
                          <a:effectLst/>
                          <a:latin typeface="inherit"/>
                        </a:rPr>
                        <a:t>Table 1. </a:t>
                      </a:r>
                      <a:r>
                        <a:rPr lang="en-US" sz="900" b="1" dirty="0">
                          <a:solidFill>
                            <a:schemeClr val="bg1"/>
                          </a:solidFill>
                          <a:effectLst/>
                          <a:latin typeface="inherit"/>
                        </a:rPr>
                        <a:t>Standing Tree Board Foot Volumes—Doyle Rule</a:t>
                      </a:r>
                      <a:endParaRPr lang="en-US" sz="900" dirty="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39917">
                <a:tc rowSpan="2">
                  <a:txBody>
                    <a:bodyPr/>
                    <a:lstStyle/>
                    <a:p>
                      <a:pPr algn="ctr" fontAlgn="ctr"/>
                      <a:r>
                        <a:rPr lang="en-US" sz="900" b="1" dirty="0" err="1">
                          <a:solidFill>
                            <a:schemeClr val="bg1"/>
                          </a:solidFill>
                          <a:effectLst/>
                          <a:latin typeface="inherit"/>
                        </a:rPr>
                        <a:t>Dbh</a:t>
                      </a:r>
                      <a:r>
                        <a:rPr lang="en-US" sz="900" b="1" dirty="0">
                          <a:solidFill>
                            <a:schemeClr val="bg1"/>
                          </a:solidFill>
                          <a:effectLst/>
                          <a:latin typeface="inherit"/>
                        </a:rPr>
                        <a:t/>
                      </a:r>
                      <a:br>
                        <a:rPr lang="en-US" sz="900" b="1" dirty="0">
                          <a:solidFill>
                            <a:schemeClr val="bg1"/>
                          </a:solidFill>
                          <a:effectLst/>
                          <a:latin typeface="inherit"/>
                        </a:rPr>
                      </a:br>
                      <a:r>
                        <a:rPr lang="en-US" sz="900" b="1" dirty="0">
                          <a:solidFill>
                            <a:schemeClr val="bg1"/>
                          </a:solidFill>
                          <a:effectLst/>
                          <a:latin typeface="inherit"/>
                        </a:rPr>
                        <a:t>(inches)</a:t>
                      </a:r>
                      <a:endParaRPr lang="en-US" sz="900" dirty="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gridSpan="8">
                  <a:txBody>
                    <a:bodyPr/>
                    <a:lstStyle/>
                    <a:p>
                      <a:pPr algn="ctr" fontAlgn="ctr"/>
                      <a:r>
                        <a:rPr lang="en-US" sz="900" b="1" dirty="0">
                          <a:solidFill>
                            <a:schemeClr val="bg1"/>
                          </a:solidFill>
                          <a:effectLst/>
                          <a:latin typeface="inherit"/>
                        </a:rPr>
                        <a:t>Number of 16-Foot Logs</a:t>
                      </a:r>
                      <a:endParaRPr lang="en-US" sz="900" dirty="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204020">
                <a:tc vMerge="1">
                  <a:txBody>
                    <a:bodyPr/>
                    <a:lstStyle/>
                    <a:p>
                      <a:endParaRPr lang="en-US"/>
                    </a:p>
                  </a:txBody>
                  <a:tcPr/>
                </a:tc>
                <a:tc>
                  <a:txBody>
                    <a:bodyPr/>
                    <a:lstStyle/>
                    <a:p>
                      <a:pPr algn="ctr" fontAlgn="ctr"/>
                      <a:r>
                        <a:rPr lang="en-US" sz="900" b="1">
                          <a:solidFill>
                            <a:schemeClr val="bg1"/>
                          </a:solidFill>
                          <a:effectLst/>
                          <a:latin typeface="inherit"/>
                        </a:rPr>
                        <a:t>1/2</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a:solidFill>
                            <a:schemeClr val="bg1"/>
                          </a:solidFill>
                          <a:effectLst/>
                          <a:latin typeface="inherit"/>
                        </a:rPr>
                        <a:t>1</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a:solidFill>
                            <a:schemeClr val="bg1"/>
                          </a:solidFill>
                          <a:effectLst/>
                          <a:latin typeface="inherit"/>
                        </a:rPr>
                        <a:t>1-1/2</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a:solidFill>
                            <a:schemeClr val="bg1"/>
                          </a:solidFill>
                          <a:effectLst/>
                          <a:latin typeface="inherit"/>
                        </a:rPr>
                        <a:t>2</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a:solidFill>
                            <a:schemeClr val="bg1"/>
                          </a:solidFill>
                          <a:effectLst/>
                          <a:latin typeface="inherit"/>
                        </a:rPr>
                        <a:t>2-1/2</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a:solidFill>
                            <a:schemeClr val="bg1"/>
                          </a:solidFill>
                          <a:effectLst/>
                          <a:latin typeface="inherit"/>
                        </a:rPr>
                        <a:t>3</a:t>
                      </a:r>
                      <a:endParaRPr lang="en-US" sz="90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dirty="0">
                          <a:solidFill>
                            <a:schemeClr val="bg1"/>
                          </a:solidFill>
                          <a:effectLst/>
                          <a:latin typeface="inherit"/>
                        </a:rPr>
                        <a:t>3-1/2</a:t>
                      </a:r>
                      <a:endParaRPr lang="en-US" sz="900" dirty="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tc>
                  <a:txBody>
                    <a:bodyPr/>
                    <a:lstStyle/>
                    <a:p>
                      <a:pPr algn="ctr" fontAlgn="ctr"/>
                      <a:r>
                        <a:rPr lang="en-US" sz="900" b="1" dirty="0">
                          <a:solidFill>
                            <a:schemeClr val="bg1"/>
                          </a:solidFill>
                          <a:effectLst/>
                          <a:latin typeface="inherit"/>
                        </a:rPr>
                        <a:t>4</a:t>
                      </a:r>
                      <a:endParaRPr lang="en-US" sz="900" dirty="0">
                        <a:solidFill>
                          <a:schemeClr val="bg1"/>
                        </a:solidFill>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C0C0C0"/>
                    </a:solidFill>
                  </a:tcPr>
                </a:tc>
                <a:extLst>
                  <a:ext uri="{0D108BD9-81ED-4DB2-BD59-A6C34878D82A}">
                    <a16:rowId xmlns="" xmlns:a16="http://schemas.microsoft.com/office/drawing/2014/main" val="10002"/>
                  </a:ext>
                </a:extLst>
              </a:tr>
              <a:tr h="139917">
                <a:tc gridSpan="9">
                  <a:txBody>
                    <a:bodyPr/>
                    <a:lstStyle/>
                    <a:p>
                      <a:pPr algn="ctr" fontAlgn="ctr"/>
                      <a:r>
                        <a:rPr lang="en-US" sz="900" b="1">
                          <a:effectLst/>
                          <a:latin typeface="inherit"/>
                        </a:rPr>
                        <a:t>Board Feet</a:t>
                      </a:r>
                      <a:endParaRPr lang="en-US" sz="900">
                        <a:effectLst/>
                        <a:latin typeface="inherit"/>
                      </a:endParaRP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139917">
                <a:tc>
                  <a:txBody>
                    <a:bodyPr/>
                    <a:lstStyle/>
                    <a:p>
                      <a:pPr algn="ctr" fontAlgn="ctr"/>
                      <a:r>
                        <a:rPr lang="en-US" sz="900" dirty="0">
                          <a:solidFill>
                            <a:schemeClr val="bg1"/>
                          </a:solidFill>
                          <a:effectLst/>
                          <a:latin typeface="inherit"/>
                        </a:rPr>
                        <a:t>12</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 </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 </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 </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4"/>
                  </a:ext>
                </a:extLst>
              </a:tr>
              <a:tr h="139917">
                <a:tc>
                  <a:txBody>
                    <a:bodyPr/>
                    <a:lstStyle/>
                    <a:p>
                      <a:pPr algn="ctr" fontAlgn="ctr"/>
                      <a:r>
                        <a:rPr lang="en-US" sz="900">
                          <a:solidFill>
                            <a:schemeClr val="bg1"/>
                          </a:solidFill>
                          <a:effectLst/>
                          <a:latin typeface="inherit"/>
                        </a:rPr>
                        <a:t>14</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 </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 </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5"/>
                  </a:ext>
                </a:extLst>
              </a:tr>
              <a:tr h="139917">
                <a:tc>
                  <a:txBody>
                    <a:bodyPr/>
                    <a:lstStyle/>
                    <a:p>
                      <a:pPr algn="ctr" fontAlgn="ctr"/>
                      <a:r>
                        <a:rPr lang="en-US" sz="900">
                          <a:solidFill>
                            <a:schemeClr val="bg1"/>
                          </a:solidFill>
                          <a:effectLst/>
                          <a:latin typeface="inherit"/>
                        </a:rPr>
                        <a:t>16</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6"/>
                  </a:ext>
                </a:extLst>
              </a:tr>
              <a:tr h="139917">
                <a:tc>
                  <a:txBody>
                    <a:bodyPr/>
                    <a:lstStyle/>
                    <a:p>
                      <a:pPr algn="ctr" fontAlgn="ctr"/>
                      <a:r>
                        <a:rPr lang="en-US" sz="900">
                          <a:solidFill>
                            <a:schemeClr val="bg1"/>
                          </a:solidFill>
                          <a:effectLst/>
                          <a:latin typeface="inherit"/>
                        </a:rPr>
                        <a:t>18</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7"/>
                  </a:ext>
                </a:extLst>
              </a:tr>
              <a:tr h="139917">
                <a:tc>
                  <a:txBody>
                    <a:bodyPr/>
                    <a:lstStyle/>
                    <a:p>
                      <a:pPr algn="ctr" fontAlgn="ctr"/>
                      <a:r>
                        <a:rPr lang="en-US" sz="900">
                          <a:solidFill>
                            <a:schemeClr val="bg1"/>
                          </a:solidFill>
                          <a:effectLst/>
                          <a:latin typeface="inherit"/>
                        </a:rPr>
                        <a:t>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130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8"/>
                  </a:ext>
                </a:extLst>
              </a:tr>
              <a:tr h="139917">
                <a:tc>
                  <a:txBody>
                    <a:bodyPr/>
                    <a:lstStyle/>
                    <a:p>
                      <a:pPr algn="ctr" fontAlgn="ctr"/>
                      <a:r>
                        <a:rPr lang="en-US" sz="900">
                          <a:solidFill>
                            <a:schemeClr val="bg1"/>
                          </a:solidFill>
                          <a:effectLst/>
                          <a:latin typeface="inherit"/>
                        </a:rPr>
                        <a:t>22</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09"/>
                  </a:ext>
                </a:extLst>
              </a:tr>
              <a:tr h="139917">
                <a:tc>
                  <a:txBody>
                    <a:bodyPr/>
                    <a:lstStyle/>
                    <a:p>
                      <a:pPr algn="ctr" fontAlgn="ctr"/>
                      <a:r>
                        <a:rPr lang="en-US" sz="900">
                          <a:solidFill>
                            <a:schemeClr val="bg1"/>
                          </a:solidFill>
                          <a:effectLst/>
                          <a:latin typeface="inherit"/>
                        </a:rPr>
                        <a:t>24</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430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0"/>
                  </a:ext>
                </a:extLst>
              </a:tr>
              <a:tr h="139917">
                <a:tc>
                  <a:txBody>
                    <a:bodyPr/>
                    <a:lstStyle/>
                    <a:p>
                      <a:pPr algn="ctr" fontAlgn="ctr"/>
                      <a:r>
                        <a:rPr lang="en-US" sz="900">
                          <a:solidFill>
                            <a:schemeClr val="bg1"/>
                          </a:solidFill>
                          <a:effectLst/>
                          <a:latin typeface="inherit"/>
                        </a:rPr>
                        <a:t>26</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440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1"/>
                  </a:ext>
                </a:extLst>
              </a:tr>
              <a:tr h="139917">
                <a:tc>
                  <a:txBody>
                    <a:bodyPr/>
                    <a:lstStyle/>
                    <a:p>
                      <a:pPr algn="ctr" fontAlgn="ctr"/>
                      <a:r>
                        <a:rPr lang="en-US" sz="900">
                          <a:solidFill>
                            <a:schemeClr val="bg1"/>
                          </a:solidFill>
                          <a:effectLst/>
                          <a:latin typeface="inherit"/>
                        </a:rPr>
                        <a:t>28</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620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710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2"/>
                  </a:ext>
                </a:extLst>
              </a:tr>
              <a:tr h="226536">
                <a:tc>
                  <a:txBody>
                    <a:bodyPr/>
                    <a:lstStyle/>
                    <a:p>
                      <a:pPr algn="ctr" fontAlgn="ctr"/>
                      <a:r>
                        <a:rPr lang="en-US" sz="900">
                          <a:solidFill>
                            <a:schemeClr val="bg1"/>
                          </a:solidFill>
                          <a:effectLst/>
                          <a:latin typeface="inherit"/>
                        </a:rPr>
                        <a:t>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510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940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3"/>
                  </a:ext>
                </a:extLst>
              </a:tr>
              <a:tr h="226536">
                <a:tc>
                  <a:txBody>
                    <a:bodyPr/>
                    <a:lstStyle/>
                    <a:p>
                      <a:pPr algn="ctr" fontAlgn="ctr"/>
                      <a:r>
                        <a:rPr lang="en-US" sz="900">
                          <a:solidFill>
                            <a:schemeClr val="bg1"/>
                          </a:solidFill>
                          <a:effectLst/>
                          <a:latin typeface="inherit"/>
                        </a:rPr>
                        <a:t>32</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990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1,120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1,220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4"/>
                  </a:ext>
                </a:extLst>
              </a:tr>
              <a:tr h="226536">
                <a:tc>
                  <a:txBody>
                    <a:bodyPr/>
                    <a:lstStyle/>
                    <a:p>
                      <a:pPr algn="ctr" fontAlgn="ctr"/>
                      <a:r>
                        <a:rPr lang="en-US" sz="900">
                          <a:solidFill>
                            <a:schemeClr val="bg1"/>
                          </a:solidFill>
                          <a:effectLst/>
                          <a:latin typeface="inherit"/>
                        </a:rPr>
                        <a:t>34</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510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850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1,000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1,140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1,300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1,440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5"/>
                  </a:ext>
                </a:extLst>
              </a:tr>
              <a:tr h="226536">
                <a:tc>
                  <a:txBody>
                    <a:bodyPr/>
                    <a:lstStyle/>
                    <a:p>
                      <a:pPr algn="ctr" fontAlgn="ctr"/>
                      <a:r>
                        <a:rPr lang="en-US" sz="900">
                          <a:solidFill>
                            <a:schemeClr val="bg1"/>
                          </a:solidFill>
                          <a:effectLst/>
                          <a:latin typeface="inherit"/>
                        </a:rPr>
                        <a:t>36</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350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580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970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1,140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1,310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1,480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6"/>
                  </a:ext>
                </a:extLst>
              </a:tr>
              <a:tr h="226536">
                <a:tc>
                  <a:txBody>
                    <a:bodyPr/>
                    <a:lstStyle/>
                    <a:p>
                      <a:pPr algn="ctr" fontAlgn="ctr"/>
                      <a:r>
                        <a:rPr lang="en-US" sz="900">
                          <a:solidFill>
                            <a:schemeClr val="bg1"/>
                          </a:solidFill>
                          <a:effectLst/>
                          <a:latin typeface="inherit"/>
                        </a:rPr>
                        <a:t>38</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390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660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1,290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1,480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1,860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7"/>
                  </a:ext>
                </a:extLst>
              </a:tr>
              <a:tr h="226536">
                <a:tc>
                  <a:txBody>
                    <a:bodyPr/>
                    <a:lstStyle/>
                    <a:p>
                      <a:pPr algn="ctr" fontAlgn="ctr"/>
                      <a:r>
                        <a:rPr lang="en-US" sz="900">
                          <a:solidFill>
                            <a:schemeClr val="bg1"/>
                          </a:solidFill>
                          <a:effectLst/>
                          <a:latin typeface="inherit"/>
                        </a:rPr>
                        <a:t>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740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990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1,230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1,450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1,880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2,080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8"/>
                  </a:ext>
                </a:extLst>
              </a:tr>
              <a:tr h="226536">
                <a:tc>
                  <a:txBody>
                    <a:bodyPr/>
                    <a:lstStyle/>
                    <a:p>
                      <a:pPr algn="ctr" fontAlgn="ctr"/>
                      <a:r>
                        <a:rPr lang="en-US" sz="900">
                          <a:solidFill>
                            <a:schemeClr val="bg1"/>
                          </a:solidFill>
                          <a:effectLst/>
                          <a:latin typeface="inherit"/>
                        </a:rPr>
                        <a:t>42</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470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830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1,370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1,620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1,860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a:solidFill>
                            <a:schemeClr val="bg1"/>
                          </a:solidFill>
                          <a:effectLst/>
                          <a:latin typeface="inherit"/>
                        </a:rPr>
                        <a:t>2,100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tc>
                  <a:txBody>
                    <a:bodyPr/>
                    <a:lstStyle/>
                    <a:p>
                      <a:pPr algn="ctr" fontAlgn="ctr"/>
                      <a:r>
                        <a:rPr lang="en-US" sz="900" dirty="0">
                          <a:solidFill>
                            <a:schemeClr val="bg1"/>
                          </a:solidFill>
                          <a:effectLst/>
                          <a:latin typeface="inherit"/>
                        </a:rPr>
                        <a:t>2,320</a:t>
                      </a:r>
                    </a:p>
                  </a:txBody>
                  <a:tcPr marL="30274" marR="30274" marT="15137" marB="15137" anchor="ctr">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solidFill>
                      <a:srgbClr val="F0F1F1"/>
                    </a:solidFill>
                  </a:tcPr>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455497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B ONLY</a:t>
            </a:r>
          </a:p>
        </p:txBody>
      </p:sp>
      <p:sp>
        <p:nvSpPr>
          <p:cNvPr id="3" name="Content Placeholder 2"/>
          <p:cNvSpPr>
            <a:spLocks noGrp="1"/>
          </p:cNvSpPr>
          <p:nvPr>
            <p:ph sz="quarter" idx="13"/>
          </p:nvPr>
        </p:nvSpPr>
        <p:spPr/>
        <p:txBody>
          <a:bodyPr>
            <a:normAutofit/>
          </a:bodyPr>
          <a:lstStyle/>
          <a:p>
            <a:r>
              <a:rPr lang="en-US" sz="2400" dirty="0"/>
              <a:t>What is the probability that the population of Japan is greater than </a:t>
            </a:r>
            <a:r>
              <a:rPr lang="en-US" dirty="0"/>
              <a:t>15</a:t>
            </a:r>
            <a:r>
              <a:rPr lang="en-US" sz="2400" dirty="0"/>
              <a:t>0 million people?</a:t>
            </a:r>
          </a:p>
          <a:p>
            <a:r>
              <a:rPr lang="en-US" sz="2400" dirty="0"/>
              <a:t>What is the population of Japan?</a:t>
            </a:r>
          </a:p>
        </p:txBody>
      </p:sp>
    </p:spTree>
    <p:extLst>
      <p:ext uri="{BB962C8B-B14F-4D97-AF65-F5344CB8AC3E}">
        <p14:creationId xmlns:p14="http://schemas.microsoft.com/office/powerpoint/2010/main" val="3800836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sp>
        <p:nvSpPr>
          <p:cNvPr id="3" name="Content Placeholder 2"/>
          <p:cNvSpPr>
            <a:spLocks noGrp="1"/>
          </p:cNvSpPr>
          <p:nvPr>
            <p:ph sz="quarter" idx="13"/>
          </p:nvPr>
        </p:nvSpPr>
        <p:spPr/>
        <p:txBody>
          <a:bodyPr/>
          <a:lstStyle/>
          <a:p>
            <a:r>
              <a:rPr lang="en-US" dirty="0"/>
              <a:t>$4.64/board-foot</a:t>
            </a:r>
          </a:p>
          <a:p>
            <a:r>
              <a:rPr lang="en-US" dirty="0"/>
              <a:t>16-foot logs</a:t>
            </a:r>
          </a:p>
          <a:p>
            <a:pPr lvl="1"/>
            <a:r>
              <a:rPr lang="en-US" dirty="0"/>
              <a:t>1.0 x 22” diameter</a:t>
            </a:r>
          </a:p>
          <a:p>
            <a:pPr lvl="1"/>
            <a:r>
              <a:rPr lang="en-US" dirty="0"/>
              <a:t>1.0 x 16” diameter</a:t>
            </a:r>
          </a:p>
          <a:p>
            <a:pPr lvl="1"/>
            <a:r>
              <a:rPr lang="en-US" dirty="0"/>
              <a:t>0.5 x 12” </a:t>
            </a:r>
            <a:r>
              <a:rPr lang="en-US" dirty="0" smtClean="0"/>
              <a:t>diameter</a:t>
            </a:r>
            <a:endParaRPr lang="en-US" dirty="0"/>
          </a:p>
        </p:txBody>
      </p:sp>
      <p:pic>
        <p:nvPicPr>
          <p:cNvPr id="20482" name="Picture 2" descr="C:\Users\James\Desktop\Work\Arboriculture\Research and Education\Teaching and courses\Appraisal Workshop\Anchoring Tree Appraisal\graphics\harvest tree par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2590800" cy="4650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2042820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Timber Value</a:t>
            </a:r>
          </a:p>
        </p:txBody>
      </p:sp>
      <p:sp>
        <p:nvSpPr>
          <p:cNvPr id="3" name="Content Placeholder 2"/>
          <p:cNvSpPr>
            <a:spLocks noGrp="1"/>
          </p:cNvSpPr>
          <p:nvPr>
            <p:ph sz="quarter" idx="13"/>
          </p:nvPr>
        </p:nvSpPr>
        <p:spPr/>
        <p:txBody>
          <a:bodyPr/>
          <a:lstStyle/>
          <a:p>
            <a:r>
              <a:rPr lang="en-US" dirty="0"/>
              <a:t>$4.64/board-foot</a:t>
            </a:r>
          </a:p>
          <a:p>
            <a:r>
              <a:rPr lang="en-US" dirty="0"/>
              <a:t>16-foot logs</a:t>
            </a:r>
          </a:p>
          <a:p>
            <a:pPr lvl="1"/>
            <a:r>
              <a:rPr lang="en-US" dirty="0"/>
              <a:t>1.0 x 22” diameter</a:t>
            </a:r>
          </a:p>
          <a:p>
            <a:pPr lvl="1"/>
            <a:r>
              <a:rPr lang="en-US" dirty="0"/>
              <a:t>1.0 x 16” diameter</a:t>
            </a:r>
          </a:p>
          <a:p>
            <a:pPr lvl="1"/>
            <a:r>
              <a:rPr lang="en-US" dirty="0"/>
              <a:t>0.5 x 12” diameter</a:t>
            </a:r>
          </a:p>
          <a:p>
            <a:r>
              <a:rPr lang="en-US" dirty="0"/>
              <a:t>170+70+20 = 260 board feet</a:t>
            </a:r>
          </a:p>
          <a:p>
            <a:r>
              <a:rPr lang="en-US" dirty="0"/>
              <a:t>$1206.04</a:t>
            </a:r>
          </a:p>
        </p:txBody>
      </p:sp>
      <p:pic>
        <p:nvPicPr>
          <p:cNvPr id="20482" name="Picture 2" descr="C:\Users\James\Desktop\Work\Arboriculture\Research and Education\Teaching and courses\Appraisal Workshop\Anchoring Tree Appraisal\graphics\harvest tree par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2590800" cy="4650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40188185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Firewood and Pulpwood Value</a:t>
            </a:r>
          </a:p>
        </p:txBody>
      </p:sp>
      <p:sp>
        <p:nvSpPr>
          <p:cNvPr id="3" name="Content Placeholder 2"/>
          <p:cNvSpPr>
            <a:spLocks noGrp="1"/>
          </p:cNvSpPr>
          <p:nvPr>
            <p:ph sz="quarter" idx="13"/>
          </p:nvPr>
        </p:nvSpPr>
        <p:spPr/>
        <p:txBody>
          <a:bodyPr/>
          <a:lstStyle/>
          <a:p>
            <a:r>
              <a:rPr lang="en-US" dirty="0"/>
              <a:t>Measurements</a:t>
            </a:r>
          </a:p>
          <a:p>
            <a:pPr lvl="1"/>
            <a:r>
              <a:rPr lang="en-US" dirty="0"/>
              <a:t>Cord</a:t>
            </a:r>
          </a:p>
          <a:p>
            <a:pPr lvl="1"/>
            <a:r>
              <a:rPr lang="en-US" dirty="0"/>
              <a:t>Ton</a:t>
            </a:r>
          </a:p>
          <a:p>
            <a:r>
              <a:rPr lang="en-US" dirty="0"/>
              <a:t>Sources of data</a:t>
            </a:r>
          </a:p>
          <a:p>
            <a:pPr lvl="1"/>
            <a:r>
              <a:rPr lang="en-US" dirty="0"/>
              <a:t>Wholesalers</a:t>
            </a:r>
          </a:p>
          <a:p>
            <a:pPr lvl="1"/>
            <a:r>
              <a:rPr lang="en-US" dirty="0"/>
              <a:t>Timber Market News</a:t>
            </a:r>
          </a:p>
          <a:p>
            <a:pPr lvl="1"/>
            <a:r>
              <a:rPr lang="en-US" dirty="0"/>
              <a:t>Tree measurements</a:t>
            </a:r>
          </a:p>
          <a:p>
            <a:endParaRPr lang="en-US" dirty="0"/>
          </a:p>
        </p:txBody>
      </p:sp>
      <p:pic>
        <p:nvPicPr>
          <p:cNvPr id="9218" name="Picture 2" descr="C:\Users\James\Desktop\Work\Arboriculture\Research and Education\Teaching and courses\Appraisal Workshop\Anchoring Tree Appraisal\graphics\pulpw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924" y="3480578"/>
            <a:ext cx="3368475" cy="223442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ames\Desktop\Work\Arboriculture\Research and Education\Teaching and courses\Appraisal Workshop\Anchoring Tree Appraisal\graphics\cord of 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925" y="1398488"/>
            <a:ext cx="3368475" cy="191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278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Pulpwood Value</a:t>
            </a:r>
          </a:p>
        </p:txBody>
      </p:sp>
      <p:sp>
        <p:nvSpPr>
          <p:cNvPr id="3" name="Content Placeholder 2"/>
          <p:cNvSpPr>
            <a:spLocks noGrp="1"/>
          </p:cNvSpPr>
          <p:nvPr>
            <p:ph sz="quarter" idx="13"/>
          </p:nvPr>
        </p:nvSpPr>
        <p:spPr/>
        <p:txBody>
          <a:bodyPr/>
          <a:lstStyle/>
          <a:p>
            <a:r>
              <a:rPr lang="en-US" dirty="0"/>
              <a:t>Estimated Weight</a:t>
            </a:r>
          </a:p>
        </p:txBody>
      </p:sp>
      <p:pic>
        <p:nvPicPr>
          <p:cNvPr id="1026" name="Picture 2" descr="C:\Users\James\Desktop\Work\Arboriculture\Research and Education\Teaching and courses\Appraisal Workshop\Anchoring Tree Appraisal\graphics\pulpwood table.JPG"/>
          <p:cNvPicPr>
            <a:picLocks noChangeAspect="1" noChangeArrowheads="1"/>
          </p:cNvPicPr>
          <p:nvPr/>
        </p:nvPicPr>
        <p:blipFill rotWithShape="1">
          <a:blip r:embed="rId2">
            <a:extLst>
              <a:ext uri="{28A0092B-C50C-407E-A947-70E740481C1C}">
                <a14:useLocalDpi xmlns:a14="http://schemas.microsoft.com/office/drawing/2010/main" val="0"/>
              </a:ext>
            </a:extLst>
          </a:blip>
          <a:srcRect b="41871"/>
          <a:stretch/>
        </p:blipFill>
        <p:spPr bwMode="auto">
          <a:xfrm>
            <a:off x="990600" y="2297365"/>
            <a:ext cx="6896100" cy="400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669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Pulpwood Value</a:t>
            </a:r>
          </a:p>
        </p:txBody>
      </p:sp>
      <p:sp>
        <p:nvSpPr>
          <p:cNvPr id="3" name="Content Placeholder 2"/>
          <p:cNvSpPr>
            <a:spLocks noGrp="1"/>
          </p:cNvSpPr>
          <p:nvPr>
            <p:ph sz="quarter" idx="13"/>
          </p:nvPr>
        </p:nvSpPr>
        <p:spPr/>
        <p:txBody>
          <a:bodyPr/>
          <a:lstStyle/>
          <a:p>
            <a:r>
              <a:rPr lang="en-US" dirty="0"/>
              <a:t>Pulpwood Market Price: $35/ton</a:t>
            </a:r>
          </a:p>
          <a:p>
            <a:r>
              <a:rPr lang="en-US" dirty="0"/>
              <a:t>2.41 tons estimated</a:t>
            </a:r>
          </a:p>
          <a:p>
            <a:pPr marL="0" indent="0">
              <a:buNone/>
            </a:pPr>
            <a:endParaRPr lang="en-US" dirty="0"/>
          </a:p>
          <a:p>
            <a:pPr marL="400050" lvl="1" indent="0">
              <a:buNone/>
            </a:pPr>
            <a:r>
              <a:rPr lang="en-US" dirty="0"/>
              <a:t>   2.41 tons</a:t>
            </a:r>
          </a:p>
          <a:p>
            <a:pPr marL="400050" lvl="1" indent="0">
              <a:buNone/>
            </a:pPr>
            <a:r>
              <a:rPr lang="en-US" u="sng" dirty="0"/>
              <a:t>X $35 / ton</a:t>
            </a:r>
          </a:p>
          <a:p>
            <a:pPr marL="400050" lvl="1" indent="0">
              <a:buNone/>
            </a:pPr>
            <a:r>
              <a:rPr lang="en-US" dirty="0"/>
              <a:t>   </a:t>
            </a:r>
            <a:r>
              <a:rPr lang="en-US" dirty="0" smtClean="0"/>
              <a:t>$</a:t>
            </a:r>
            <a:r>
              <a:rPr lang="en-US" dirty="0"/>
              <a:t> </a:t>
            </a:r>
            <a:r>
              <a:rPr lang="en-US" dirty="0" smtClean="0"/>
              <a:t>    </a:t>
            </a:r>
            <a:r>
              <a:rPr lang="en-US" dirty="0"/>
              <a:t>pulpwood value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7832276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Pulpwood Value</a:t>
            </a:r>
          </a:p>
        </p:txBody>
      </p:sp>
      <p:sp>
        <p:nvSpPr>
          <p:cNvPr id="3" name="Content Placeholder 2"/>
          <p:cNvSpPr>
            <a:spLocks noGrp="1"/>
          </p:cNvSpPr>
          <p:nvPr>
            <p:ph sz="quarter" idx="13"/>
          </p:nvPr>
        </p:nvSpPr>
        <p:spPr/>
        <p:txBody>
          <a:bodyPr/>
          <a:lstStyle/>
          <a:p>
            <a:r>
              <a:rPr lang="en-US" dirty="0"/>
              <a:t>Pulpwood Market Price: $35/ton</a:t>
            </a:r>
          </a:p>
          <a:p>
            <a:r>
              <a:rPr lang="en-US" dirty="0"/>
              <a:t>2.41 tons estimated</a:t>
            </a:r>
          </a:p>
          <a:p>
            <a:pPr marL="0" indent="0">
              <a:buNone/>
            </a:pPr>
            <a:endParaRPr lang="en-US" dirty="0"/>
          </a:p>
          <a:p>
            <a:pPr marL="400050" lvl="1" indent="0">
              <a:buNone/>
            </a:pPr>
            <a:r>
              <a:rPr lang="en-US" dirty="0"/>
              <a:t>   2.41 tons</a:t>
            </a:r>
          </a:p>
          <a:p>
            <a:pPr marL="400050" lvl="1" indent="0">
              <a:buNone/>
            </a:pPr>
            <a:r>
              <a:rPr lang="en-US" u="sng" dirty="0"/>
              <a:t>X $35 / ton</a:t>
            </a:r>
          </a:p>
          <a:p>
            <a:pPr marL="400050" lvl="1" indent="0">
              <a:buNone/>
            </a:pPr>
            <a:r>
              <a:rPr lang="en-US" dirty="0"/>
              <a:t>   $84 pulpwood value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815869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Sales Comparison Approach</a:t>
            </a:r>
          </a:p>
          <a:p>
            <a:pPr lvl="1"/>
            <a:r>
              <a:rPr lang="en-US" dirty="0"/>
              <a:t>Paired Sales</a:t>
            </a:r>
          </a:p>
          <a:p>
            <a:pPr lvl="1"/>
            <a:r>
              <a:rPr lang="en-US" dirty="0" smtClean="0"/>
              <a:t>Hedonic Regression Technique</a:t>
            </a:r>
            <a:endParaRPr lang="en-US" dirty="0"/>
          </a:p>
          <a:p>
            <a:pPr lvl="1"/>
            <a:r>
              <a:rPr lang="en-US" dirty="0"/>
              <a:t>Timber Sales</a:t>
            </a:r>
          </a:p>
          <a:p>
            <a:r>
              <a:rPr lang="en-US" dirty="0"/>
              <a:t>Income Approach</a:t>
            </a:r>
          </a:p>
          <a:p>
            <a:pPr lvl="1"/>
            <a:r>
              <a:rPr lang="en-US" dirty="0"/>
              <a:t>Present value of income generated by trees</a:t>
            </a:r>
          </a:p>
          <a:p>
            <a:pPr lvl="1"/>
            <a:r>
              <a:rPr lang="en-US" dirty="0"/>
              <a:t>Indirect Income – benefits of trees</a:t>
            </a:r>
          </a:p>
          <a:p>
            <a:r>
              <a:rPr lang="en-US" dirty="0"/>
              <a:t>Cost Approach</a:t>
            </a:r>
          </a:p>
        </p:txBody>
      </p:sp>
      <p:cxnSp>
        <p:nvCxnSpPr>
          <p:cNvPr id="5" name="Straight Arrow Connector 4"/>
          <p:cNvCxnSpPr/>
          <p:nvPr/>
        </p:nvCxnSpPr>
        <p:spPr>
          <a:xfrm flipH="1">
            <a:off x="3581400" y="3962400"/>
            <a:ext cx="1447800" cy="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9591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Agricultural sales</a:t>
            </a:r>
          </a:p>
          <a:p>
            <a:pPr lvl="1"/>
            <a:r>
              <a:rPr lang="en-US" dirty="0"/>
              <a:t>Fruit production rate</a:t>
            </a:r>
          </a:p>
          <a:p>
            <a:pPr lvl="1"/>
            <a:r>
              <a:rPr lang="en-US" dirty="0"/>
              <a:t>Wholesale price of fruit</a:t>
            </a:r>
          </a:p>
          <a:p>
            <a:r>
              <a:rPr lang="en-US" dirty="0"/>
              <a:t>Rental Income</a:t>
            </a:r>
          </a:p>
        </p:txBody>
      </p:sp>
      <p:pic>
        <p:nvPicPr>
          <p:cNvPr id="21506" name="Picture 2" descr="C:\Users\James\Desktop\Work\Arboriculture\Research and Education\Teaching and courses\Appraisal Workshop\Anchoring Tree Appraisal\graphics\orange 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99686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James\Desktop\Work\Arboriculture\Research and Education\Teaching and courses\Appraisal Workshop\Anchoring Tree Appraisal\graphics\hitachi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3" t="9583" r="4166" b="27500"/>
          <a:stretch/>
        </p:blipFill>
        <p:spPr bwMode="auto">
          <a:xfrm>
            <a:off x="685800" y="3759200"/>
            <a:ext cx="41148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8819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a:t>
            </a:r>
            <a:r>
              <a:rPr lang="en-US" dirty="0" smtClean="0"/>
              <a:t>Income Capitalization</a:t>
            </a:r>
            <a:endParaRPr lang="en-US" dirty="0"/>
          </a:p>
        </p:txBody>
      </p:sp>
      <p:sp>
        <p:nvSpPr>
          <p:cNvPr id="3" name="Content Placeholder 2"/>
          <p:cNvSpPr>
            <a:spLocks noGrp="1"/>
          </p:cNvSpPr>
          <p:nvPr>
            <p:ph sz="quarter" idx="13"/>
          </p:nvPr>
        </p:nvSpPr>
        <p:spPr/>
        <p:txBody>
          <a:bodyPr/>
          <a:lstStyle/>
          <a:p>
            <a:pPr marL="400050" lvl="1" indent="0">
              <a:buNone/>
            </a:pPr>
            <a:r>
              <a:rPr lang="en-US" u="sng" dirty="0"/>
              <a:t>Annual Income </a:t>
            </a:r>
          </a:p>
          <a:p>
            <a:pPr marL="400050" lvl="1" indent="0">
              <a:buNone/>
            </a:pPr>
            <a:r>
              <a:rPr lang="en-US" dirty="0"/>
              <a:t> Interest Rate 	= Present Value of Income</a:t>
            </a:r>
          </a:p>
          <a:p>
            <a:pPr marL="400050" lvl="1" indent="0">
              <a:buNone/>
            </a:pPr>
            <a:endParaRPr lang="en-US" dirty="0"/>
          </a:p>
          <a:p>
            <a:r>
              <a:rPr lang="en-US" dirty="0"/>
              <a:t>Assumes tree will provide a constant level of benefits forever</a:t>
            </a:r>
          </a:p>
          <a:p>
            <a:r>
              <a:rPr lang="en-US" dirty="0"/>
              <a:t>Very sensitive to choice of interest rate</a:t>
            </a:r>
          </a:p>
        </p:txBody>
      </p:sp>
    </p:spTree>
    <p:extLst>
      <p:ext uri="{BB962C8B-B14F-4D97-AF65-F5344CB8AC3E}">
        <p14:creationId xmlns:p14="http://schemas.microsoft.com/office/powerpoint/2010/main" val="18919393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Orange Tree</a:t>
            </a:r>
          </a:p>
          <a:p>
            <a:pPr lvl="1"/>
            <a:r>
              <a:rPr lang="en-US" dirty="0"/>
              <a:t>Produces 1,000 oranges / </a:t>
            </a:r>
            <a:r>
              <a:rPr lang="en-US" dirty="0" err="1"/>
              <a:t>yr</a:t>
            </a:r>
            <a:endParaRPr lang="en-US" dirty="0"/>
          </a:p>
          <a:p>
            <a:pPr lvl="1"/>
            <a:r>
              <a:rPr lang="en-US" dirty="0"/>
              <a:t>Wholesale price: $0.10/orange</a:t>
            </a:r>
          </a:p>
          <a:p>
            <a:pPr lvl="1"/>
            <a:r>
              <a:rPr lang="en-US" dirty="0"/>
              <a:t>Interest Rate: 10%</a:t>
            </a:r>
          </a:p>
          <a:p>
            <a:pPr lvl="1"/>
            <a:endParaRPr lang="en-US" dirty="0"/>
          </a:p>
          <a:p>
            <a:pPr marL="457200" lvl="1" indent="0">
              <a:buNone/>
            </a:pPr>
            <a:r>
              <a:rPr lang="en-US" dirty="0"/>
              <a:t>Present Value of Benefits?</a:t>
            </a:r>
          </a:p>
        </p:txBody>
      </p:sp>
      <p:pic>
        <p:nvPicPr>
          <p:cNvPr id="4" name="Picture 2" descr="C:\Users\James\Desktop\Work\Arboriculture\Research and Education\Teaching and courses\Appraisal Workshop\Anchoring Tree Appraisal\graphics\orange 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99686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453763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a:t>
            </a:r>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66800" y="1752600"/>
            <a:ext cx="2895600" cy="3860801"/>
          </a:xfrm>
        </p:spPr>
      </p:pic>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752600"/>
            <a:ext cx="2895600" cy="3860800"/>
          </a:xfrm>
          <a:prstGeom prst="rect">
            <a:avLst/>
          </a:prstGeom>
        </p:spPr>
      </p:pic>
    </p:spTree>
    <p:extLst>
      <p:ext uri="{BB962C8B-B14F-4D97-AF65-F5344CB8AC3E}">
        <p14:creationId xmlns:p14="http://schemas.microsoft.com/office/powerpoint/2010/main" val="19763276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Orange Tree</a:t>
            </a:r>
          </a:p>
          <a:p>
            <a:pPr lvl="1"/>
            <a:r>
              <a:rPr lang="en-US" dirty="0"/>
              <a:t>Produces 1,000 oranges / </a:t>
            </a:r>
            <a:r>
              <a:rPr lang="en-US" dirty="0" err="1"/>
              <a:t>yr</a:t>
            </a:r>
            <a:endParaRPr lang="en-US" dirty="0"/>
          </a:p>
          <a:p>
            <a:pPr lvl="1"/>
            <a:r>
              <a:rPr lang="en-US" dirty="0"/>
              <a:t>Wholesale price: $0.10/orange</a:t>
            </a:r>
          </a:p>
          <a:p>
            <a:pPr lvl="1"/>
            <a:r>
              <a:rPr lang="en-US" dirty="0"/>
              <a:t>Interest Rate: 10%</a:t>
            </a:r>
          </a:p>
          <a:p>
            <a:endParaRPr lang="en-US" dirty="0"/>
          </a:p>
          <a:p>
            <a:r>
              <a:rPr lang="en-US" dirty="0"/>
              <a:t>1,000 x $0.10 = $100 / </a:t>
            </a:r>
            <a:r>
              <a:rPr lang="en-US" dirty="0" err="1"/>
              <a:t>yr</a:t>
            </a:r>
            <a:endParaRPr lang="en-US" dirty="0"/>
          </a:p>
          <a:p>
            <a:r>
              <a:rPr lang="en-US" u="sng" dirty="0"/>
              <a:t>$100 / </a:t>
            </a:r>
            <a:r>
              <a:rPr lang="en-US" u="sng" dirty="0" err="1"/>
              <a:t>yr</a:t>
            </a:r>
            <a:r>
              <a:rPr lang="en-US" dirty="0"/>
              <a:t/>
            </a:r>
            <a:br>
              <a:rPr lang="en-US" dirty="0"/>
            </a:br>
            <a:r>
              <a:rPr lang="en-US" dirty="0"/>
              <a:t>   10%      =  $1000 present value</a:t>
            </a:r>
          </a:p>
        </p:txBody>
      </p:sp>
      <p:pic>
        <p:nvPicPr>
          <p:cNvPr id="4" name="Picture 2" descr="C:\Users\James\Desktop\Work\Arboriculture\Research and Education\Teaching and courses\Appraisal Workshop\Anchoring Tree Appraisal\graphics\orange 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99686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71331420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Hitachi Monkey Pod Tree</a:t>
            </a:r>
          </a:p>
          <a:p>
            <a:pPr lvl="1"/>
            <a:r>
              <a:rPr lang="en-US" dirty="0"/>
              <a:t>Hitachi pays </a:t>
            </a:r>
            <a:r>
              <a:rPr lang="en-US" dirty="0" err="1"/>
              <a:t>Moanalua</a:t>
            </a:r>
            <a:r>
              <a:rPr lang="en-US" dirty="0"/>
              <a:t> Gardens $400,000 per year</a:t>
            </a:r>
          </a:p>
          <a:p>
            <a:pPr lvl="1"/>
            <a:r>
              <a:rPr lang="en-US" dirty="0"/>
              <a:t>Interest Rate: 10%</a:t>
            </a:r>
          </a:p>
          <a:p>
            <a:pPr lvl="1"/>
            <a:endParaRPr lang="en-US" dirty="0"/>
          </a:p>
          <a:p>
            <a:pPr marL="457200" lvl="1" indent="0">
              <a:buNone/>
            </a:pPr>
            <a:r>
              <a:rPr lang="en-US" dirty="0"/>
              <a:t>Present Value of Income Stream?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6" name="Picture 3" descr="C:\Users\James\Desktop\Work\Arboriculture\Research and Education\Teaching and courses\Appraisal Workshop\Anchoring Tree Appraisal\graphics\hitachi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9" t="11250" r="9722" b="25834"/>
          <a:stretch/>
        </p:blipFill>
        <p:spPr bwMode="auto">
          <a:xfrm>
            <a:off x="5029200" y="2781300"/>
            <a:ext cx="3898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050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Hitachi Monkey Pod Tree</a:t>
            </a:r>
          </a:p>
          <a:p>
            <a:pPr lvl="1"/>
            <a:r>
              <a:rPr lang="en-US" dirty="0"/>
              <a:t>Hitachi pays </a:t>
            </a:r>
            <a:r>
              <a:rPr lang="en-US" dirty="0" err="1"/>
              <a:t>Moanalua</a:t>
            </a:r>
            <a:r>
              <a:rPr lang="en-US" dirty="0"/>
              <a:t> Gardens $400,000 per year</a:t>
            </a:r>
          </a:p>
          <a:p>
            <a:pPr lvl="1"/>
            <a:r>
              <a:rPr lang="en-US" dirty="0"/>
              <a:t>Interest Rate: 10%</a:t>
            </a:r>
          </a:p>
          <a:p>
            <a:endParaRPr lang="en-US" dirty="0"/>
          </a:p>
          <a:p>
            <a:r>
              <a:rPr lang="en-US" u="sng" dirty="0"/>
              <a:t>$400,000 / </a:t>
            </a:r>
            <a:r>
              <a:rPr lang="en-US" u="sng" dirty="0" err="1"/>
              <a:t>yr</a:t>
            </a:r>
            <a:r>
              <a:rPr lang="en-US" dirty="0"/>
              <a:t/>
            </a:r>
            <a:br>
              <a:rPr lang="en-US" dirty="0"/>
            </a:br>
            <a:r>
              <a:rPr lang="en-US" dirty="0"/>
              <a:t>       10%          =   $4M value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6" name="Picture 3" descr="C:\Users\James\Desktop\Work\Arboriculture\Research and Education\Teaching and courses\Appraisal Workshop\Anchoring Tree Appraisal\graphics\hitachi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9" t="11250" r="9722" b="25834"/>
          <a:stretch/>
        </p:blipFill>
        <p:spPr bwMode="auto">
          <a:xfrm>
            <a:off x="5029200" y="2781300"/>
            <a:ext cx="3898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709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Hitachi Monkey Pod Tree</a:t>
            </a:r>
          </a:p>
          <a:p>
            <a:pPr lvl="1"/>
            <a:r>
              <a:rPr lang="en-US" dirty="0"/>
              <a:t>Hitachi pays </a:t>
            </a:r>
            <a:r>
              <a:rPr lang="en-US" dirty="0" err="1"/>
              <a:t>Moanalua</a:t>
            </a:r>
            <a:r>
              <a:rPr lang="en-US" dirty="0"/>
              <a:t> Gardens $400,000 per year</a:t>
            </a:r>
          </a:p>
          <a:p>
            <a:pPr lvl="1"/>
            <a:r>
              <a:rPr lang="en-US" dirty="0"/>
              <a:t>Interest Rate: 9%</a:t>
            </a:r>
          </a:p>
          <a:p>
            <a:pPr lvl="1"/>
            <a:endParaRPr lang="en-US" dirty="0"/>
          </a:p>
          <a:p>
            <a:pPr marL="457200" lvl="1" indent="0">
              <a:buNone/>
            </a:pPr>
            <a:r>
              <a:rPr lang="en-US" dirty="0"/>
              <a:t>Reduced Interest Rate?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6" name="Picture 3" descr="C:\Users\James\Desktop\Work\Arboriculture\Research and Education\Teaching and courses\Appraisal Workshop\Anchoring Tree Appraisal\graphics\hitachi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9" t="11250" r="9722" b="25834"/>
          <a:stretch/>
        </p:blipFill>
        <p:spPr bwMode="auto">
          <a:xfrm>
            <a:off x="5029200" y="2781300"/>
            <a:ext cx="3898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7987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Income Capitalization</a:t>
            </a:r>
          </a:p>
        </p:txBody>
      </p:sp>
      <p:sp>
        <p:nvSpPr>
          <p:cNvPr id="3" name="Content Placeholder 2"/>
          <p:cNvSpPr>
            <a:spLocks noGrp="1"/>
          </p:cNvSpPr>
          <p:nvPr>
            <p:ph sz="quarter" idx="13"/>
          </p:nvPr>
        </p:nvSpPr>
        <p:spPr/>
        <p:txBody>
          <a:bodyPr/>
          <a:lstStyle/>
          <a:p>
            <a:r>
              <a:rPr lang="en-US" dirty="0"/>
              <a:t>Hitachi Monkey Pod Tree</a:t>
            </a:r>
          </a:p>
          <a:p>
            <a:pPr lvl="1"/>
            <a:r>
              <a:rPr lang="en-US" dirty="0"/>
              <a:t>Hitachi pays </a:t>
            </a:r>
            <a:r>
              <a:rPr lang="en-US" dirty="0" err="1"/>
              <a:t>Moanalua</a:t>
            </a:r>
            <a:r>
              <a:rPr lang="en-US" dirty="0"/>
              <a:t> Gardens $400,000 per year</a:t>
            </a:r>
          </a:p>
          <a:p>
            <a:pPr lvl="1"/>
            <a:r>
              <a:rPr lang="en-US" dirty="0"/>
              <a:t>Interest Rate: 9%</a:t>
            </a:r>
          </a:p>
          <a:p>
            <a:endParaRPr lang="en-US" dirty="0"/>
          </a:p>
          <a:p>
            <a:r>
              <a:rPr lang="en-US" u="sng" dirty="0"/>
              <a:t>$400,000 / </a:t>
            </a:r>
            <a:r>
              <a:rPr lang="en-US" u="sng" dirty="0" err="1"/>
              <a:t>yr</a:t>
            </a:r>
            <a:r>
              <a:rPr lang="en-US" dirty="0"/>
              <a:t/>
            </a:r>
            <a:br>
              <a:rPr lang="en-US" dirty="0"/>
            </a:br>
            <a:r>
              <a:rPr lang="en-US" dirty="0"/>
              <a:t>       9%          =   $4,444,444</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6" name="Picture 3" descr="C:\Users\James\Desktop\Work\Arboriculture\Research and Education\Teaching and courses\Appraisal Workshop\Anchoring Tree Appraisal\graphics\hitachi t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9" t="11250" r="9722" b="25834"/>
          <a:stretch/>
        </p:blipFill>
        <p:spPr bwMode="auto">
          <a:xfrm>
            <a:off x="5029200" y="2781300"/>
            <a:ext cx="38989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9820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sp>
        <p:nvSpPr>
          <p:cNvPr id="3" name="Content Placeholder 2"/>
          <p:cNvSpPr>
            <a:spLocks noGrp="1"/>
          </p:cNvSpPr>
          <p:nvPr>
            <p:ph sz="quarter" idx="13"/>
          </p:nvPr>
        </p:nvSpPr>
        <p:spPr/>
        <p:txBody>
          <a:bodyPr/>
          <a:lstStyle/>
          <a:p>
            <a:r>
              <a:rPr lang="en-US" dirty="0"/>
              <a:t>Benefits Provided</a:t>
            </a:r>
          </a:p>
          <a:p>
            <a:pPr lvl="1"/>
            <a:r>
              <a:rPr lang="en-US" dirty="0"/>
              <a:t>Energy Savings</a:t>
            </a:r>
          </a:p>
          <a:p>
            <a:pPr lvl="1"/>
            <a:r>
              <a:rPr lang="en-US" dirty="0"/>
              <a:t>Stormwater Retention</a:t>
            </a:r>
          </a:p>
          <a:p>
            <a:pPr lvl="1"/>
            <a:r>
              <a:rPr lang="en-US" dirty="0"/>
              <a:t>CO</a:t>
            </a:r>
            <a:r>
              <a:rPr lang="en-US" sz="1600" dirty="0"/>
              <a:t>2</a:t>
            </a:r>
            <a:r>
              <a:rPr lang="en-US" dirty="0"/>
              <a:t> Sequestration</a:t>
            </a:r>
          </a:p>
          <a:p>
            <a:pPr lvl="1"/>
            <a:r>
              <a:rPr lang="en-US" dirty="0"/>
              <a:t>Property Value Increase</a:t>
            </a:r>
          </a:p>
          <a:p>
            <a:r>
              <a:rPr lang="en-US" dirty="0"/>
              <a:t>Limitations</a:t>
            </a:r>
          </a:p>
          <a:p>
            <a:pPr lvl="1"/>
            <a:r>
              <a:rPr lang="en-US" dirty="0"/>
              <a:t>Not all benefits are readily quantifiable</a:t>
            </a:r>
          </a:p>
          <a:p>
            <a:pPr lvl="1"/>
            <a:r>
              <a:rPr lang="en-US" dirty="0"/>
              <a:t>Not all benefits are realized annually</a:t>
            </a:r>
          </a:p>
          <a:p>
            <a:pPr lvl="1"/>
            <a:r>
              <a:rPr lang="en-US" dirty="0"/>
              <a:t>Not precise</a:t>
            </a:r>
          </a:p>
          <a:p>
            <a:endParaRPr lang="en-US" dirty="0"/>
          </a:p>
        </p:txBody>
      </p:sp>
      <p:pic>
        <p:nvPicPr>
          <p:cNvPr id="2050" name="Picture 2" descr="C:\Users\James\Desktop\Work\Class One Arboriculture\Legal\Insurance\Workers compensation\Audits\2016 September\spreadsheets for thuy\itree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199"/>
            <a:ext cx="2590800" cy="358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8731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pic>
        <p:nvPicPr>
          <p:cNvPr id="3075" name="Picture 3" descr="C:\Users\James\Desktop\Work\Arboriculture\Research and Education\Teaching and courses\Appraisal Workshop\Anchoring Tree Appraisal\graphics\tree benefit calcul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86800" cy="469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85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1524000"/>
            <a:ext cx="7315200" cy="502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773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01" t="29948" r="71509" b="33455"/>
          <a:stretch/>
        </p:blipFill>
        <p:spPr bwMode="auto">
          <a:xfrm>
            <a:off x="5029200" y="1612900"/>
            <a:ext cx="3657600" cy="372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62" t="28001" r="33557" b="65798"/>
          <a:stretch/>
        </p:blipFill>
        <p:spPr bwMode="auto">
          <a:xfrm>
            <a:off x="228600" y="1612900"/>
            <a:ext cx="5181600" cy="6685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
        <p:nvSpPr>
          <p:cNvPr id="3" name="TextBox 2"/>
          <p:cNvSpPr txBox="1"/>
          <p:nvPr/>
        </p:nvSpPr>
        <p:spPr>
          <a:xfrm>
            <a:off x="381000" y="2501898"/>
            <a:ext cx="4010778" cy="1200329"/>
          </a:xfrm>
          <a:prstGeom prst="rect">
            <a:avLst/>
          </a:prstGeom>
          <a:noFill/>
        </p:spPr>
        <p:txBody>
          <a:bodyPr wrap="none" rtlCol="0">
            <a:spAutoFit/>
          </a:bodyPr>
          <a:lstStyle/>
          <a:p>
            <a:r>
              <a:rPr lang="en-US" sz="2400" dirty="0"/>
              <a:t>Interest Rate: 5%</a:t>
            </a:r>
          </a:p>
          <a:p>
            <a:endParaRPr lang="en-US" sz="2400" dirty="0"/>
          </a:p>
          <a:p>
            <a:r>
              <a:rPr lang="en-US" sz="2400" dirty="0"/>
              <a:t>Present Value of Annual Benefits?</a:t>
            </a:r>
          </a:p>
        </p:txBody>
      </p:sp>
    </p:spTree>
    <p:extLst>
      <p:ext uri="{BB962C8B-B14F-4D97-AF65-F5344CB8AC3E}">
        <p14:creationId xmlns:p14="http://schemas.microsoft.com/office/powerpoint/2010/main" val="1561454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70772662"/>
              </p:ext>
            </p:extLst>
          </p:nvPr>
        </p:nvGraphicFramePr>
        <p:xfrm>
          <a:off x="1524000" y="1905000"/>
          <a:ext cx="6096000" cy="2966720"/>
        </p:xfrm>
        <a:graphic>
          <a:graphicData uri="http://schemas.openxmlformats.org/drawingml/2006/table">
            <a:tbl>
              <a:tblPr firstRow="1" bandRow="1">
                <a:tableStyleId>{5C22544A-7EE6-4342-B048-85BDC9FD1C3A}</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r>
                        <a:rPr lang="en-US" dirty="0"/>
                        <a:t>Benefit</a:t>
                      </a:r>
                    </a:p>
                  </a:txBody>
                  <a:tcPr/>
                </a:tc>
                <a:tc>
                  <a:txBody>
                    <a:bodyPr/>
                    <a:lstStyle/>
                    <a:p>
                      <a:r>
                        <a:rPr lang="en-US" dirty="0"/>
                        <a:t>Annual Benefit</a:t>
                      </a:r>
                    </a:p>
                  </a:txBody>
                  <a:tcPr/>
                </a:tc>
                <a:tc>
                  <a:txBody>
                    <a:bodyPr/>
                    <a:lstStyle/>
                    <a:p>
                      <a:r>
                        <a:rPr lang="en-US" dirty="0"/>
                        <a:t>Interest Rate</a:t>
                      </a:r>
                    </a:p>
                  </a:txBody>
                  <a:tcPr/>
                </a:tc>
                <a:tc>
                  <a:txBody>
                    <a:bodyPr/>
                    <a:lstStyle/>
                    <a:p>
                      <a:r>
                        <a:rPr lang="en-US" dirty="0"/>
                        <a:t>Present Value</a:t>
                      </a:r>
                    </a:p>
                  </a:txBody>
                  <a:tcPr/>
                </a:tc>
                <a:extLst>
                  <a:ext uri="{0D108BD9-81ED-4DB2-BD59-A6C34878D82A}">
                    <a16:rowId xmlns="" xmlns:a16="http://schemas.microsoft.com/office/drawing/2014/main" val="10000"/>
                  </a:ext>
                </a:extLst>
              </a:tr>
              <a:tr h="370840">
                <a:tc>
                  <a:txBody>
                    <a:bodyPr/>
                    <a:lstStyle/>
                    <a:p>
                      <a:pPr marL="0" marR="0">
                        <a:spcBef>
                          <a:spcPts val="0"/>
                        </a:spcBef>
                        <a:spcAft>
                          <a:spcPts val="0"/>
                        </a:spcAft>
                      </a:pPr>
                      <a:r>
                        <a:rPr lang="en-US" sz="1600" dirty="0">
                          <a:effectLst/>
                          <a:latin typeface="Times New Roman"/>
                          <a:ea typeface="Calibri"/>
                          <a:cs typeface="Times New Roman"/>
                        </a:rPr>
                        <a:t>Property Value</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$98.84</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1"/>
                  </a:ext>
                </a:extLst>
              </a:tr>
              <a:tr h="370840">
                <a:tc>
                  <a:txBody>
                    <a:bodyPr/>
                    <a:lstStyle/>
                    <a:p>
                      <a:pPr marL="0" marR="0">
                        <a:spcBef>
                          <a:spcPts val="0"/>
                        </a:spcBef>
                        <a:spcAft>
                          <a:spcPts val="0"/>
                        </a:spcAft>
                      </a:pPr>
                      <a:r>
                        <a:rPr lang="en-US" sz="1600" dirty="0">
                          <a:effectLst/>
                          <a:latin typeface="Times New Roman"/>
                          <a:ea typeface="Calibri"/>
                          <a:cs typeface="Times New Roman"/>
                        </a:rPr>
                        <a:t>Stormwater</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$73.37</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2"/>
                  </a:ext>
                </a:extLst>
              </a:tr>
              <a:tr h="370840">
                <a:tc>
                  <a:txBody>
                    <a:bodyPr/>
                    <a:lstStyle/>
                    <a:p>
                      <a:pPr marL="0" marR="0">
                        <a:spcBef>
                          <a:spcPts val="0"/>
                        </a:spcBef>
                        <a:spcAft>
                          <a:spcPts val="0"/>
                        </a:spcAft>
                      </a:pPr>
                      <a:r>
                        <a:rPr lang="en-US" sz="1600" dirty="0">
                          <a:effectLst/>
                          <a:latin typeface="Times New Roman"/>
                          <a:ea typeface="Calibri"/>
                          <a:cs typeface="Times New Roman"/>
                        </a:rPr>
                        <a:t>Electricity</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$13.80</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3"/>
                  </a:ext>
                </a:extLst>
              </a:tr>
              <a:tr h="370840">
                <a:tc>
                  <a:txBody>
                    <a:bodyPr/>
                    <a:lstStyle/>
                    <a:p>
                      <a:pPr marL="0" marR="0">
                        <a:spcBef>
                          <a:spcPts val="0"/>
                        </a:spcBef>
                        <a:spcAft>
                          <a:spcPts val="0"/>
                        </a:spcAft>
                      </a:pPr>
                      <a:r>
                        <a:rPr lang="en-US" sz="1600" dirty="0">
                          <a:effectLst/>
                          <a:latin typeface="Times New Roman"/>
                          <a:ea typeface="Calibri"/>
                          <a:cs typeface="Times New Roman"/>
                        </a:rPr>
                        <a:t>Air Quality</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$8.46</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4"/>
                  </a:ext>
                </a:extLst>
              </a:tr>
              <a:tr h="370840">
                <a:tc>
                  <a:txBody>
                    <a:bodyPr/>
                    <a:lstStyle/>
                    <a:p>
                      <a:pPr marL="0" marR="0">
                        <a:spcBef>
                          <a:spcPts val="0"/>
                        </a:spcBef>
                        <a:spcAft>
                          <a:spcPts val="0"/>
                        </a:spcAft>
                      </a:pPr>
                      <a:r>
                        <a:rPr lang="en-US" sz="1600" dirty="0">
                          <a:effectLst/>
                          <a:latin typeface="Times New Roman"/>
                          <a:ea typeface="Calibri"/>
                          <a:cs typeface="Times New Roman"/>
                        </a:rPr>
                        <a:t>Natural Gas</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$6.59</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5"/>
                  </a:ext>
                </a:extLst>
              </a:tr>
              <a:tr h="370840">
                <a:tc>
                  <a:txBody>
                    <a:bodyPr/>
                    <a:lstStyle/>
                    <a:p>
                      <a:pPr marL="0" marR="0">
                        <a:spcBef>
                          <a:spcPts val="0"/>
                        </a:spcBef>
                        <a:spcAft>
                          <a:spcPts val="0"/>
                        </a:spcAft>
                      </a:pPr>
                      <a:r>
                        <a:rPr lang="en-US" sz="1600" dirty="0">
                          <a:effectLst/>
                          <a:latin typeface="Times New Roman"/>
                          <a:ea typeface="Calibri"/>
                          <a:cs typeface="Times New Roman"/>
                        </a:rPr>
                        <a:t>CO2</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$6.27</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6"/>
                  </a:ext>
                </a:extLst>
              </a:tr>
              <a:tr h="370840">
                <a:tc>
                  <a:txBody>
                    <a:bodyPr/>
                    <a:lstStyle/>
                    <a:p>
                      <a:pPr marL="0" marR="0" algn="r">
                        <a:spcBef>
                          <a:spcPts val="0"/>
                        </a:spcBef>
                        <a:spcAft>
                          <a:spcPts val="0"/>
                        </a:spcAft>
                      </a:pPr>
                      <a:r>
                        <a:rPr lang="en-US" sz="1600" b="1">
                          <a:effectLst/>
                          <a:latin typeface="Times New Roman"/>
                          <a:ea typeface="Calibri"/>
                          <a:cs typeface="Times New Roman"/>
                        </a:rPr>
                        <a:t>TOTAL</a:t>
                      </a:r>
                      <a:endParaRPr lang="en-US" sz="1600">
                        <a:effectLst/>
                        <a:latin typeface="Times New Roman"/>
                        <a:ea typeface="Calibri"/>
                        <a:cs typeface="Times New Roman"/>
                      </a:endParaRP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$207.00</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5%</a:t>
                      </a:r>
                    </a:p>
                  </a:txBody>
                  <a:tcPr marL="68580" marR="68580" marT="0" marB="0"/>
                </a:tc>
                <a:tc>
                  <a:txBody>
                    <a:bodyPr/>
                    <a:lstStyle/>
                    <a:p>
                      <a:pPr algn="ctr" fontAlgn="b"/>
                      <a:endParaRPr lang="en-US" sz="1600" b="0" i="0" u="none" strike="noStrike" dirty="0">
                        <a:solidFill>
                          <a:srgbClr val="000000"/>
                        </a:solidFill>
                        <a:effectLst/>
                        <a:latin typeface="Times New Roman" pitchFamily="18" charset="0"/>
                        <a:cs typeface="Times New Roman" pitchFamily="18" charset="0"/>
                      </a:endParaRPr>
                    </a:p>
                  </a:txBody>
                  <a:tcPr marL="7620" marR="7620" marT="762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837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p:txBody>
          <a:bodyPr>
            <a:normAutofit/>
          </a:bodyPr>
          <a:lstStyle/>
          <a:p>
            <a:r>
              <a:rPr lang="en-US" sz="2400" dirty="0"/>
              <a:t>People base their opinions off of anchors</a:t>
            </a:r>
          </a:p>
          <a:p>
            <a:r>
              <a:rPr lang="en-US" sz="2400" dirty="0"/>
              <a:t>Types of Anchors</a:t>
            </a:r>
          </a:p>
          <a:p>
            <a:pPr lvl="1"/>
            <a:r>
              <a:rPr lang="en-US" sz="2400" dirty="0"/>
              <a:t>Original Research</a:t>
            </a:r>
          </a:p>
          <a:p>
            <a:pPr lvl="1"/>
            <a:r>
              <a:rPr lang="en-US" sz="2400" dirty="0"/>
              <a:t>Opinions of Others</a:t>
            </a:r>
          </a:p>
          <a:p>
            <a:pPr lvl="1"/>
            <a:r>
              <a:rPr lang="en-US" sz="2400" dirty="0"/>
              <a:t>Personal Experience</a:t>
            </a:r>
          </a:p>
        </p:txBody>
      </p:sp>
    </p:spTree>
    <p:extLst>
      <p:ext uri="{BB962C8B-B14F-4D97-AF65-F5344CB8AC3E}">
        <p14:creationId xmlns:p14="http://schemas.microsoft.com/office/powerpoint/2010/main" val="1347278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a:t>
            </a:r>
            <a:r>
              <a:rPr lang="en-US" dirty="0" smtClean="0"/>
              <a:t>Income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79958843"/>
              </p:ext>
            </p:extLst>
          </p:nvPr>
        </p:nvGraphicFramePr>
        <p:xfrm>
          <a:off x="1524000" y="1905000"/>
          <a:ext cx="6096000" cy="2966720"/>
        </p:xfrm>
        <a:graphic>
          <a:graphicData uri="http://schemas.openxmlformats.org/drawingml/2006/table">
            <a:tbl>
              <a:tblPr firstRow="1" bandRow="1">
                <a:tableStyleId>{5C22544A-7EE6-4342-B048-85BDC9FD1C3A}</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r>
                        <a:rPr lang="en-US" dirty="0"/>
                        <a:t>Benefit</a:t>
                      </a:r>
                    </a:p>
                  </a:txBody>
                  <a:tcPr/>
                </a:tc>
                <a:tc>
                  <a:txBody>
                    <a:bodyPr/>
                    <a:lstStyle/>
                    <a:p>
                      <a:r>
                        <a:rPr lang="en-US" dirty="0"/>
                        <a:t>Annual Benefit</a:t>
                      </a:r>
                    </a:p>
                  </a:txBody>
                  <a:tcPr/>
                </a:tc>
                <a:tc>
                  <a:txBody>
                    <a:bodyPr/>
                    <a:lstStyle/>
                    <a:p>
                      <a:r>
                        <a:rPr lang="en-US" dirty="0"/>
                        <a:t>Interest Rate</a:t>
                      </a:r>
                    </a:p>
                  </a:txBody>
                  <a:tcPr/>
                </a:tc>
                <a:tc>
                  <a:txBody>
                    <a:bodyPr/>
                    <a:lstStyle/>
                    <a:p>
                      <a:r>
                        <a:rPr lang="en-US" dirty="0"/>
                        <a:t>Present Value</a:t>
                      </a:r>
                    </a:p>
                  </a:txBody>
                  <a:tcPr/>
                </a:tc>
                <a:extLst>
                  <a:ext uri="{0D108BD9-81ED-4DB2-BD59-A6C34878D82A}">
                    <a16:rowId xmlns="" xmlns:a16="http://schemas.microsoft.com/office/drawing/2014/main" val="10000"/>
                  </a:ext>
                </a:extLst>
              </a:tr>
              <a:tr h="370840">
                <a:tc>
                  <a:txBody>
                    <a:bodyPr/>
                    <a:lstStyle/>
                    <a:p>
                      <a:pPr marL="0" marR="0">
                        <a:spcBef>
                          <a:spcPts val="0"/>
                        </a:spcBef>
                        <a:spcAft>
                          <a:spcPts val="0"/>
                        </a:spcAft>
                      </a:pPr>
                      <a:r>
                        <a:rPr lang="en-US" sz="1600" dirty="0">
                          <a:effectLst/>
                          <a:latin typeface="Times New Roman"/>
                          <a:ea typeface="Calibri"/>
                          <a:cs typeface="Times New Roman"/>
                        </a:rPr>
                        <a:t>Property Value</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$98.84</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$1,976.80</a:t>
                      </a:r>
                    </a:p>
                  </a:txBody>
                  <a:tcPr marL="7620" marR="7620" marT="7620" marB="0"/>
                </a:tc>
                <a:extLst>
                  <a:ext uri="{0D108BD9-81ED-4DB2-BD59-A6C34878D82A}">
                    <a16:rowId xmlns="" xmlns:a16="http://schemas.microsoft.com/office/drawing/2014/main" val="10001"/>
                  </a:ext>
                </a:extLst>
              </a:tr>
              <a:tr h="370840">
                <a:tc>
                  <a:txBody>
                    <a:bodyPr/>
                    <a:lstStyle/>
                    <a:p>
                      <a:pPr marL="0" marR="0">
                        <a:spcBef>
                          <a:spcPts val="0"/>
                        </a:spcBef>
                        <a:spcAft>
                          <a:spcPts val="0"/>
                        </a:spcAft>
                      </a:pPr>
                      <a:r>
                        <a:rPr lang="en-US" sz="1600" dirty="0">
                          <a:effectLst/>
                          <a:latin typeface="Times New Roman"/>
                          <a:ea typeface="Calibri"/>
                          <a:cs typeface="Times New Roman"/>
                        </a:rPr>
                        <a:t>Stormwater</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$73.37</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$1,467.40</a:t>
                      </a:r>
                    </a:p>
                  </a:txBody>
                  <a:tcPr marL="7620" marR="7620" marT="7620" marB="0"/>
                </a:tc>
                <a:extLst>
                  <a:ext uri="{0D108BD9-81ED-4DB2-BD59-A6C34878D82A}">
                    <a16:rowId xmlns="" xmlns:a16="http://schemas.microsoft.com/office/drawing/2014/main" val="10002"/>
                  </a:ext>
                </a:extLst>
              </a:tr>
              <a:tr h="370840">
                <a:tc>
                  <a:txBody>
                    <a:bodyPr/>
                    <a:lstStyle/>
                    <a:p>
                      <a:pPr marL="0" marR="0">
                        <a:spcBef>
                          <a:spcPts val="0"/>
                        </a:spcBef>
                        <a:spcAft>
                          <a:spcPts val="0"/>
                        </a:spcAft>
                      </a:pPr>
                      <a:r>
                        <a:rPr lang="en-US" sz="1600" dirty="0">
                          <a:effectLst/>
                          <a:latin typeface="Times New Roman"/>
                          <a:ea typeface="Calibri"/>
                          <a:cs typeface="Times New Roman"/>
                        </a:rPr>
                        <a:t>Electricity</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$13.80</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$276.00</a:t>
                      </a:r>
                    </a:p>
                  </a:txBody>
                  <a:tcPr marL="7620" marR="7620" marT="7620" marB="0"/>
                </a:tc>
                <a:extLst>
                  <a:ext uri="{0D108BD9-81ED-4DB2-BD59-A6C34878D82A}">
                    <a16:rowId xmlns="" xmlns:a16="http://schemas.microsoft.com/office/drawing/2014/main" val="10003"/>
                  </a:ext>
                </a:extLst>
              </a:tr>
              <a:tr h="370840">
                <a:tc>
                  <a:txBody>
                    <a:bodyPr/>
                    <a:lstStyle/>
                    <a:p>
                      <a:pPr marL="0" marR="0">
                        <a:spcBef>
                          <a:spcPts val="0"/>
                        </a:spcBef>
                        <a:spcAft>
                          <a:spcPts val="0"/>
                        </a:spcAft>
                      </a:pPr>
                      <a:r>
                        <a:rPr lang="en-US" sz="1600" dirty="0">
                          <a:effectLst/>
                          <a:latin typeface="Times New Roman"/>
                          <a:ea typeface="Calibri"/>
                          <a:cs typeface="Times New Roman"/>
                        </a:rPr>
                        <a:t>Air Quality</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$8.46</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$169.20</a:t>
                      </a:r>
                    </a:p>
                  </a:txBody>
                  <a:tcPr marL="7620" marR="7620" marT="7620" marB="0"/>
                </a:tc>
                <a:extLst>
                  <a:ext uri="{0D108BD9-81ED-4DB2-BD59-A6C34878D82A}">
                    <a16:rowId xmlns="" xmlns:a16="http://schemas.microsoft.com/office/drawing/2014/main" val="10004"/>
                  </a:ext>
                </a:extLst>
              </a:tr>
              <a:tr h="370840">
                <a:tc>
                  <a:txBody>
                    <a:bodyPr/>
                    <a:lstStyle/>
                    <a:p>
                      <a:pPr marL="0" marR="0">
                        <a:spcBef>
                          <a:spcPts val="0"/>
                        </a:spcBef>
                        <a:spcAft>
                          <a:spcPts val="0"/>
                        </a:spcAft>
                      </a:pPr>
                      <a:r>
                        <a:rPr lang="en-US" sz="1600" dirty="0">
                          <a:effectLst/>
                          <a:latin typeface="Times New Roman"/>
                          <a:ea typeface="Calibri"/>
                          <a:cs typeface="Times New Roman"/>
                        </a:rPr>
                        <a:t>Natural Gas</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$6.59</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$131.80</a:t>
                      </a:r>
                    </a:p>
                  </a:txBody>
                  <a:tcPr marL="7620" marR="7620" marT="7620" marB="0"/>
                </a:tc>
                <a:extLst>
                  <a:ext uri="{0D108BD9-81ED-4DB2-BD59-A6C34878D82A}">
                    <a16:rowId xmlns="" xmlns:a16="http://schemas.microsoft.com/office/drawing/2014/main" val="10005"/>
                  </a:ext>
                </a:extLst>
              </a:tr>
              <a:tr h="370840">
                <a:tc>
                  <a:txBody>
                    <a:bodyPr/>
                    <a:lstStyle/>
                    <a:p>
                      <a:pPr marL="0" marR="0">
                        <a:spcBef>
                          <a:spcPts val="0"/>
                        </a:spcBef>
                        <a:spcAft>
                          <a:spcPts val="0"/>
                        </a:spcAft>
                      </a:pPr>
                      <a:r>
                        <a:rPr lang="en-US" sz="1600" dirty="0">
                          <a:effectLst/>
                          <a:latin typeface="Times New Roman"/>
                          <a:ea typeface="Calibri"/>
                          <a:cs typeface="Times New Roman"/>
                        </a:rPr>
                        <a:t>CO2</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$6.27</a:t>
                      </a: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$125.40</a:t>
                      </a:r>
                    </a:p>
                  </a:txBody>
                  <a:tcPr marL="7620" marR="7620" marT="7620" marB="0"/>
                </a:tc>
                <a:extLst>
                  <a:ext uri="{0D108BD9-81ED-4DB2-BD59-A6C34878D82A}">
                    <a16:rowId xmlns="" xmlns:a16="http://schemas.microsoft.com/office/drawing/2014/main" val="10006"/>
                  </a:ext>
                </a:extLst>
              </a:tr>
              <a:tr h="370840">
                <a:tc>
                  <a:txBody>
                    <a:bodyPr/>
                    <a:lstStyle/>
                    <a:p>
                      <a:pPr marL="0" marR="0" algn="r">
                        <a:spcBef>
                          <a:spcPts val="0"/>
                        </a:spcBef>
                        <a:spcAft>
                          <a:spcPts val="0"/>
                        </a:spcAft>
                      </a:pPr>
                      <a:r>
                        <a:rPr lang="en-US" sz="1600" b="1">
                          <a:effectLst/>
                          <a:latin typeface="Times New Roman"/>
                          <a:ea typeface="Calibri"/>
                          <a:cs typeface="Times New Roman"/>
                        </a:rPr>
                        <a:t>TOTAL</a:t>
                      </a:r>
                      <a:endParaRPr lang="en-US" sz="1600">
                        <a:effectLst/>
                        <a:latin typeface="Times New Roman"/>
                        <a:ea typeface="Calibri"/>
                        <a:cs typeface="Times New Roman"/>
                      </a:endParaRPr>
                    </a:p>
                  </a:txBody>
                  <a:tcPr marL="68580" marR="68580" marT="0" marB="0"/>
                </a:tc>
                <a:tc>
                  <a:txBody>
                    <a:bodyPr/>
                    <a:lstStyle/>
                    <a:p>
                      <a:pPr marL="0" marR="0" algn="ctr">
                        <a:spcBef>
                          <a:spcPts val="0"/>
                        </a:spcBef>
                        <a:spcAft>
                          <a:spcPts val="0"/>
                        </a:spcAft>
                      </a:pPr>
                      <a:r>
                        <a:rPr lang="en-US" sz="1600">
                          <a:effectLst/>
                          <a:latin typeface="Times New Roman"/>
                          <a:ea typeface="Calibri"/>
                          <a:cs typeface="Times New Roman"/>
                        </a:rPr>
                        <a:t>$207.00</a:t>
                      </a:r>
                    </a:p>
                  </a:txBody>
                  <a:tcPr marL="68580" marR="68580" marT="0" marB="0"/>
                </a:tc>
                <a:tc>
                  <a:txBody>
                    <a:bodyPr/>
                    <a:lstStyle/>
                    <a:p>
                      <a:pPr marL="0" marR="0" algn="ctr">
                        <a:spcBef>
                          <a:spcPts val="0"/>
                        </a:spcBef>
                        <a:spcAft>
                          <a:spcPts val="0"/>
                        </a:spcAft>
                      </a:pPr>
                      <a:r>
                        <a:rPr lang="en-US" sz="1600" dirty="0">
                          <a:effectLst/>
                          <a:latin typeface="Times New Roman"/>
                          <a:ea typeface="Calibri"/>
                          <a:cs typeface="Times New Roman"/>
                        </a:rPr>
                        <a:t>5%</a:t>
                      </a:r>
                    </a:p>
                  </a:txBody>
                  <a:tcPr marL="68580" marR="68580" marT="0" marB="0"/>
                </a:tc>
                <a:tc>
                  <a:txBody>
                    <a:bodyPr/>
                    <a:lstStyle/>
                    <a:p>
                      <a:pPr algn="ctr" fontAlgn="b"/>
                      <a:r>
                        <a:rPr lang="en-US" sz="1600" b="0" i="0" u="none" strike="noStrike" dirty="0">
                          <a:solidFill>
                            <a:srgbClr val="000000"/>
                          </a:solidFill>
                          <a:effectLst/>
                          <a:latin typeface="Times New Roman" pitchFamily="18" charset="0"/>
                          <a:cs typeface="Times New Roman" pitchFamily="18" charset="0"/>
                        </a:rPr>
                        <a:t>$4,146.60</a:t>
                      </a:r>
                    </a:p>
                  </a:txBody>
                  <a:tcPr marL="7620" marR="7620" marT="762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7124431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sz="quarter" idx="13"/>
          </p:nvPr>
        </p:nvSpPr>
        <p:spPr/>
        <p:txBody>
          <a:bodyPr/>
          <a:lstStyle/>
          <a:p>
            <a:r>
              <a:rPr lang="en-US" dirty="0"/>
              <a:t>Choose and defend selection of methods using anchor values</a:t>
            </a:r>
          </a:p>
          <a:p>
            <a:r>
              <a:rPr lang="en-US" dirty="0"/>
              <a:t>Aggregate appraisal method outputs</a:t>
            </a:r>
          </a:p>
          <a:p>
            <a:r>
              <a:rPr lang="en-US" dirty="0"/>
              <a:t>Evaluate the appraisal assignment</a:t>
            </a:r>
          </a:p>
          <a:p>
            <a:r>
              <a:rPr lang="en-US" dirty="0"/>
              <a:t>Conclude and defend an assignment result</a:t>
            </a:r>
          </a:p>
        </p:txBody>
      </p:sp>
    </p:spTree>
    <p:extLst>
      <p:ext uri="{BB962C8B-B14F-4D97-AF65-F5344CB8AC3E}">
        <p14:creationId xmlns:p14="http://schemas.microsoft.com/office/powerpoint/2010/main" val="1078252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725721973"/>
              </p:ext>
            </p:extLst>
          </p:nvPr>
        </p:nvGraphicFramePr>
        <p:xfrm>
          <a:off x="1600200" y="1600200"/>
          <a:ext cx="5942330" cy="3484880"/>
        </p:xfrm>
        <a:graphic>
          <a:graphicData uri="http://schemas.openxmlformats.org/drawingml/2006/table">
            <a:tbl>
              <a:tblPr firstRow="1" bandRow="1">
                <a:tableStyleId>{5C22544A-7EE6-4342-B048-85BDC9FD1C3A}</a:tableStyleId>
              </a:tblPr>
              <a:tblGrid>
                <a:gridCol w="4724400">
                  <a:extLst>
                    <a:ext uri="{9D8B030D-6E8A-4147-A177-3AD203B41FA5}">
                      <a16:colId xmlns="" xmlns:a16="http://schemas.microsoft.com/office/drawing/2014/main" val="20000"/>
                    </a:ext>
                  </a:extLst>
                </a:gridCol>
                <a:gridCol w="1217930">
                  <a:extLst>
                    <a:ext uri="{9D8B030D-6E8A-4147-A177-3AD203B41FA5}">
                      <a16:colId xmlns="" xmlns:a16="http://schemas.microsoft.com/office/drawing/2014/main" val="20001"/>
                    </a:ext>
                  </a:extLst>
                </a:gridCol>
              </a:tblGrid>
              <a:tr h="370840">
                <a:tc>
                  <a:txBody>
                    <a:bodyPr/>
                    <a:lstStyle/>
                    <a:p>
                      <a:pPr algn="ctr"/>
                      <a:r>
                        <a:rPr lang="en-US" sz="2800" dirty="0">
                          <a:solidFill>
                            <a:schemeClr val="bg1"/>
                          </a:solidFill>
                        </a:rPr>
                        <a:t>Method</a:t>
                      </a:r>
                    </a:p>
                  </a:txBody>
                  <a:tcPr/>
                </a:tc>
                <a:tc>
                  <a:txBody>
                    <a:bodyPr/>
                    <a:lstStyle/>
                    <a:p>
                      <a:pPr algn="ctr"/>
                      <a:r>
                        <a:rPr lang="en-US" sz="2800" dirty="0">
                          <a:solidFill>
                            <a:schemeClr val="bg1"/>
                          </a:solidFill>
                        </a:rPr>
                        <a:t>Output</a:t>
                      </a:r>
                    </a:p>
                  </a:txBody>
                  <a:tcPr/>
                </a:tc>
                <a:extLst>
                  <a:ext uri="{0D108BD9-81ED-4DB2-BD59-A6C34878D82A}">
                    <a16:rowId xmlns="" xmlns:a16="http://schemas.microsoft.com/office/drawing/2014/main" val="10000"/>
                  </a:ext>
                </a:extLst>
              </a:tr>
              <a:tr h="370840">
                <a:tc>
                  <a:txBody>
                    <a:bodyPr/>
                    <a:lstStyle/>
                    <a:p>
                      <a:r>
                        <a:rPr lang="en-US" dirty="0" smtClean="0">
                          <a:solidFill>
                            <a:schemeClr val="bg1"/>
                          </a:solidFill>
                        </a:rPr>
                        <a:t>Reproduction Direct Cost Technique</a:t>
                      </a:r>
                      <a:endParaRPr lang="en-US" dirty="0">
                        <a:solidFill>
                          <a:schemeClr val="bg1"/>
                        </a:solidFill>
                      </a:endParaRPr>
                    </a:p>
                  </a:txBody>
                  <a:tcPr/>
                </a:tc>
                <a:tc>
                  <a:txBody>
                    <a:bodyPr/>
                    <a:lstStyle/>
                    <a:p>
                      <a:pPr algn="r"/>
                      <a:r>
                        <a:rPr lang="en-US" dirty="0">
                          <a:solidFill>
                            <a:schemeClr val="bg1"/>
                          </a:solidFill>
                        </a:rPr>
                        <a:t>$1,500,000</a:t>
                      </a:r>
                    </a:p>
                  </a:txBody>
                  <a:tcPr/>
                </a:tc>
                <a:extLst>
                  <a:ext uri="{0D108BD9-81ED-4DB2-BD59-A6C34878D82A}">
                    <a16:rowId xmlns="" xmlns:a16="http://schemas.microsoft.com/office/drawing/2014/main" val="10001"/>
                  </a:ext>
                </a:extLst>
              </a:tr>
              <a:tr h="370840">
                <a:tc>
                  <a:txBody>
                    <a:bodyPr/>
                    <a:lstStyle/>
                    <a:p>
                      <a:r>
                        <a:rPr lang="en-US" dirty="0" smtClean="0">
                          <a:solidFill>
                            <a:schemeClr val="bg1"/>
                          </a:solidFill>
                        </a:rPr>
                        <a:t>Reproduction</a:t>
                      </a:r>
                      <a:r>
                        <a:rPr lang="en-US" baseline="0" dirty="0" smtClean="0">
                          <a:solidFill>
                            <a:schemeClr val="bg1"/>
                          </a:solidFill>
                        </a:rPr>
                        <a:t> Trunk Formula Technique</a:t>
                      </a:r>
                      <a:endParaRPr lang="en-US" dirty="0">
                        <a:solidFill>
                          <a:schemeClr val="bg1"/>
                        </a:solidFill>
                      </a:endParaRPr>
                    </a:p>
                  </a:txBody>
                  <a:tcPr/>
                </a:tc>
                <a:tc>
                  <a:txBody>
                    <a:bodyPr/>
                    <a:lstStyle/>
                    <a:p>
                      <a:pPr algn="r"/>
                      <a:r>
                        <a:rPr lang="en-US" dirty="0">
                          <a:solidFill>
                            <a:schemeClr val="bg1"/>
                          </a:solidFill>
                        </a:rPr>
                        <a:t>$20,347</a:t>
                      </a:r>
                    </a:p>
                  </a:txBody>
                  <a:tcPr/>
                </a:tc>
              </a:tr>
              <a:tr h="370840">
                <a:tc>
                  <a:txBody>
                    <a:bodyPr/>
                    <a:lstStyle/>
                    <a:p>
                      <a:r>
                        <a:rPr lang="en-US" dirty="0">
                          <a:solidFill>
                            <a:schemeClr val="bg1"/>
                          </a:solidFill>
                        </a:rPr>
                        <a:t>Cost Forwarding</a:t>
                      </a:r>
                    </a:p>
                  </a:txBody>
                  <a:tcPr/>
                </a:tc>
                <a:tc>
                  <a:txBody>
                    <a:bodyPr/>
                    <a:lstStyle/>
                    <a:p>
                      <a:pPr algn="r"/>
                      <a:r>
                        <a:rPr lang="en-US" dirty="0">
                          <a:solidFill>
                            <a:schemeClr val="bg1"/>
                          </a:solidFill>
                        </a:rPr>
                        <a:t>  $25,252</a:t>
                      </a:r>
                    </a:p>
                  </a:txBody>
                  <a:tcPr/>
                </a:tc>
                <a:extLst>
                  <a:ext uri="{0D108BD9-81ED-4DB2-BD59-A6C34878D82A}">
                    <a16:rowId xmlns="" xmlns:a16="http://schemas.microsoft.com/office/drawing/2014/main" val="10002"/>
                  </a:ext>
                </a:extLst>
              </a:tr>
              <a:tr h="370840">
                <a:tc>
                  <a:txBody>
                    <a:bodyPr/>
                    <a:lstStyle/>
                    <a:p>
                      <a:r>
                        <a:rPr lang="en-US" dirty="0">
                          <a:solidFill>
                            <a:schemeClr val="bg1"/>
                          </a:solidFill>
                        </a:rPr>
                        <a:t>Direct Income</a:t>
                      </a:r>
                      <a:r>
                        <a:rPr lang="en-US" baseline="0" dirty="0">
                          <a:solidFill>
                            <a:schemeClr val="bg1"/>
                          </a:solidFill>
                        </a:rPr>
                        <a:t> </a:t>
                      </a:r>
                      <a:r>
                        <a:rPr lang="en-US" baseline="0" dirty="0" smtClean="0">
                          <a:solidFill>
                            <a:schemeClr val="bg1"/>
                          </a:solidFill>
                        </a:rPr>
                        <a:t>Capitalization</a:t>
                      </a:r>
                      <a:endParaRPr lang="en-US" dirty="0">
                        <a:solidFill>
                          <a:schemeClr val="bg1"/>
                        </a:solidFill>
                      </a:endParaRPr>
                    </a:p>
                  </a:txBody>
                  <a:tcPr/>
                </a:tc>
                <a:tc>
                  <a:txBody>
                    <a:bodyPr/>
                    <a:lstStyle/>
                    <a:p>
                      <a:pPr algn="r"/>
                      <a:r>
                        <a:rPr lang="en-US" dirty="0">
                          <a:solidFill>
                            <a:schemeClr val="bg1"/>
                          </a:solidFill>
                        </a:rPr>
                        <a:t>$0</a:t>
                      </a:r>
                    </a:p>
                  </a:txBody>
                  <a:tcPr/>
                </a:tc>
                <a:extLst>
                  <a:ext uri="{0D108BD9-81ED-4DB2-BD59-A6C34878D82A}">
                    <a16:rowId xmlns="" xmlns:a16="http://schemas.microsoft.com/office/drawing/2014/main" val="10004"/>
                  </a:ext>
                </a:extLst>
              </a:tr>
              <a:tr h="370840">
                <a:tc>
                  <a:txBody>
                    <a:bodyPr/>
                    <a:lstStyle/>
                    <a:p>
                      <a:r>
                        <a:rPr lang="en-US" dirty="0">
                          <a:solidFill>
                            <a:schemeClr val="bg1"/>
                          </a:solidFill>
                        </a:rPr>
                        <a:t>Indirect Income </a:t>
                      </a:r>
                      <a:r>
                        <a:rPr lang="en-US" dirty="0" smtClean="0">
                          <a:solidFill>
                            <a:schemeClr val="bg1"/>
                          </a:solidFill>
                        </a:rPr>
                        <a:t>Capitalization</a:t>
                      </a:r>
                      <a:endParaRPr lang="en-US" dirty="0">
                        <a:solidFill>
                          <a:schemeClr val="bg1"/>
                        </a:solidFill>
                      </a:endParaRPr>
                    </a:p>
                  </a:txBody>
                  <a:tcPr/>
                </a:tc>
                <a:tc>
                  <a:txBody>
                    <a:bodyPr/>
                    <a:lstStyle/>
                    <a:p>
                      <a:pPr algn="r"/>
                      <a:r>
                        <a:rPr lang="en-US" dirty="0">
                          <a:solidFill>
                            <a:schemeClr val="bg1"/>
                          </a:solidFill>
                        </a:rPr>
                        <a:t>$4,740</a:t>
                      </a:r>
                    </a:p>
                  </a:txBody>
                  <a:tcPr/>
                </a:tc>
                <a:extLst>
                  <a:ext uri="{0D108BD9-81ED-4DB2-BD59-A6C34878D82A}">
                    <a16:rowId xmlns="" xmlns:a16="http://schemas.microsoft.com/office/drawing/2014/main" val="10005"/>
                  </a:ext>
                </a:extLst>
              </a:tr>
              <a:tr h="370840">
                <a:tc>
                  <a:txBody>
                    <a:bodyPr/>
                    <a:lstStyle/>
                    <a:p>
                      <a:r>
                        <a:rPr lang="en-US" dirty="0">
                          <a:solidFill>
                            <a:schemeClr val="bg1"/>
                          </a:solidFill>
                        </a:rPr>
                        <a:t>Timber Value</a:t>
                      </a:r>
                    </a:p>
                  </a:txBody>
                  <a:tcPr/>
                </a:tc>
                <a:tc>
                  <a:txBody>
                    <a:bodyPr/>
                    <a:lstStyle/>
                    <a:p>
                      <a:pPr algn="r"/>
                      <a:r>
                        <a:rPr lang="en-US" dirty="0">
                          <a:solidFill>
                            <a:schemeClr val="bg1"/>
                          </a:solidFill>
                        </a:rPr>
                        <a:t>$1,206</a:t>
                      </a:r>
                    </a:p>
                  </a:txBody>
                  <a:tcPr/>
                </a:tc>
                <a:extLst>
                  <a:ext uri="{0D108BD9-81ED-4DB2-BD59-A6C34878D82A}">
                    <a16:rowId xmlns=""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Paired Sales</a:t>
                      </a:r>
                      <a:r>
                        <a:rPr lang="en-US" baseline="0" dirty="0" smtClean="0">
                          <a:solidFill>
                            <a:schemeClr val="bg1"/>
                          </a:solidFill>
                        </a:rPr>
                        <a:t> Technique</a:t>
                      </a:r>
                      <a:endParaRPr lang="en-US" dirty="0">
                        <a:solidFill>
                          <a:schemeClr val="bg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$8,000</a:t>
                      </a:r>
                    </a:p>
                  </a:txBody>
                  <a:tcPr/>
                </a:tc>
                <a:extLst>
                  <a:ext uri="{0D108BD9-81ED-4DB2-BD59-A6C34878D82A}">
                    <a16:rowId xmlns="" xmlns:a16="http://schemas.microsoft.com/office/drawing/2014/main" val="10007"/>
                  </a:ext>
                </a:extLst>
              </a:tr>
              <a:tr h="370840">
                <a:tc>
                  <a:txBody>
                    <a:bodyPr/>
                    <a:lstStyle/>
                    <a:p>
                      <a:r>
                        <a:rPr lang="en-US" dirty="0" smtClean="0">
                          <a:solidFill>
                            <a:schemeClr val="bg1"/>
                          </a:solidFill>
                        </a:rPr>
                        <a:t>Sales Comparison Hedonic Regression Technique</a:t>
                      </a:r>
                      <a:endParaRPr lang="en-US" dirty="0">
                        <a:solidFill>
                          <a:schemeClr val="bg1"/>
                        </a:solidFill>
                      </a:endParaRPr>
                    </a:p>
                  </a:txBody>
                  <a:tcPr/>
                </a:tc>
                <a:tc>
                  <a:txBody>
                    <a:bodyPr/>
                    <a:lstStyle/>
                    <a:p>
                      <a:pPr algn="r"/>
                      <a:r>
                        <a:rPr lang="en-US" dirty="0">
                          <a:solidFill>
                            <a:schemeClr val="bg1"/>
                          </a:solidFill>
                        </a:rPr>
                        <a:t>$15,000</a:t>
                      </a:r>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938831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12187373"/>
              </p:ext>
            </p:extLst>
          </p:nvPr>
        </p:nvGraphicFramePr>
        <p:xfrm>
          <a:off x="1371600" y="1752600"/>
          <a:ext cx="6629400" cy="3484880"/>
        </p:xfrm>
        <a:graphic>
          <a:graphicData uri="http://schemas.openxmlformats.org/drawingml/2006/table">
            <a:tbl>
              <a:tblPr firstRow="1" bandRow="1">
                <a:tableStyleId>{5C22544A-7EE6-4342-B048-85BDC9FD1C3A}</a:tableStyleId>
              </a:tblPr>
              <a:tblGrid>
                <a:gridCol w="5295092">
                  <a:extLst>
                    <a:ext uri="{9D8B030D-6E8A-4147-A177-3AD203B41FA5}">
                      <a16:colId xmlns="" xmlns:a16="http://schemas.microsoft.com/office/drawing/2014/main" val="20000"/>
                    </a:ext>
                  </a:extLst>
                </a:gridCol>
                <a:gridCol w="1334308">
                  <a:extLst>
                    <a:ext uri="{9D8B030D-6E8A-4147-A177-3AD203B41FA5}">
                      <a16:colId xmlns="" xmlns:a16="http://schemas.microsoft.com/office/drawing/2014/main" val="20001"/>
                    </a:ext>
                  </a:extLst>
                </a:gridCol>
              </a:tblGrid>
              <a:tr h="370840">
                <a:tc>
                  <a:txBody>
                    <a:bodyPr/>
                    <a:lstStyle/>
                    <a:p>
                      <a:pPr algn="ctr"/>
                      <a:r>
                        <a:rPr lang="en-US" sz="2800" dirty="0">
                          <a:solidFill>
                            <a:schemeClr val="bg1"/>
                          </a:solidFill>
                        </a:rPr>
                        <a:t>Method</a:t>
                      </a:r>
                    </a:p>
                  </a:txBody>
                  <a:tcPr/>
                </a:tc>
                <a:tc>
                  <a:txBody>
                    <a:bodyPr/>
                    <a:lstStyle/>
                    <a:p>
                      <a:pPr algn="ctr"/>
                      <a:r>
                        <a:rPr lang="en-US" sz="2800" dirty="0">
                          <a:solidFill>
                            <a:schemeClr val="bg1"/>
                          </a:solidFill>
                        </a:rPr>
                        <a:t>Output</a:t>
                      </a:r>
                    </a:p>
                  </a:txBody>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Reproduction DCT, </a:t>
                      </a:r>
                      <a:r>
                        <a:rPr lang="en-US" dirty="0">
                          <a:solidFill>
                            <a:schemeClr val="bg1"/>
                          </a:solidFill>
                        </a:rPr>
                        <a:t>median of 3 contractor bids</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$1,500,000</a:t>
                      </a:r>
                    </a:p>
                  </a:txBody>
                  <a:tcPr/>
                </a:tc>
                <a:extLst>
                  <a:ext uri="{0D108BD9-81ED-4DB2-BD59-A6C34878D82A}">
                    <a16:rowId xmlns="" xmlns:a16="http://schemas.microsoft.com/office/drawing/2014/main" val="10001"/>
                  </a:ext>
                </a:extLst>
              </a:tr>
              <a:tr h="370840">
                <a:tc>
                  <a:txBody>
                    <a:bodyPr/>
                    <a:lstStyle/>
                    <a:p>
                      <a:r>
                        <a:rPr lang="en-US" dirty="0">
                          <a:solidFill>
                            <a:schemeClr val="bg1"/>
                          </a:solidFill>
                        </a:rPr>
                        <a:t>Trunk Formula </a:t>
                      </a:r>
                      <a:r>
                        <a:rPr lang="en-US" dirty="0" smtClean="0">
                          <a:solidFill>
                            <a:schemeClr val="bg1"/>
                          </a:solidFill>
                        </a:rPr>
                        <a:t>Technique, </a:t>
                      </a:r>
                      <a:r>
                        <a:rPr lang="en-US" dirty="0">
                          <a:solidFill>
                            <a:schemeClr val="bg1"/>
                          </a:solidFill>
                        </a:rPr>
                        <a:t>no depreciation</a:t>
                      </a:r>
                    </a:p>
                  </a:txBody>
                  <a:tcPr/>
                </a:tc>
                <a:tc>
                  <a:txBody>
                    <a:bodyPr/>
                    <a:lstStyle/>
                    <a:p>
                      <a:pPr algn="r"/>
                      <a:r>
                        <a:rPr lang="en-US" dirty="0">
                          <a:solidFill>
                            <a:schemeClr val="bg1"/>
                          </a:solidFill>
                        </a:rPr>
                        <a:t>$45,636</a:t>
                      </a:r>
                    </a:p>
                  </a:txBody>
                  <a:tcPr/>
                </a:tc>
                <a:extLst>
                  <a:ext uri="{0D108BD9-81ED-4DB2-BD59-A6C34878D82A}">
                    <a16:rowId xmlns="" xmlns:a16="http://schemas.microsoft.com/office/drawing/2014/main" val="10002"/>
                  </a:ext>
                </a:extLst>
              </a:tr>
              <a:tr h="370840">
                <a:tc>
                  <a:txBody>
                    <a:bodyPr/>
                    <a:lstStyle/>
                    <a:p>
                      <a:r>
                        <a:rPr lang="en-US" dirty="0">
                          <a:solidFill>
                            <a:schemeClr val="bg1"/>
                          </a:solidFill>
                        </a:rPr>
                        <a:t>Trunk Formula </a:t>
                      </a:r>
                      <a:r>
                        <a:rPr lang="en-US" dirty="0" smtClean="0">
                          <a:solidFill>
                            <a:schemeClr val="bg1"/>
                          </a:solidFill>
                        </a:rPr>
                        <a:t>Technique, </a:t>
                      </a:r>
                      <a:r>
                        <a:rPr lang="en-US" dirty="0">
                          <a:solidFill>
                            <a:schemeClr val="bg1"/>
                          </a:solidFill>
                        </a:rPr>
                        <a:t>with depreciation</a:t>
                      </a:r>
                    </a:p>
                  </a:txBody>
                  <a:tcPr/>
                </a:tc>
                <a:tc>
                  <a:txBody>
                    <a:bodyPr/>
                    <a:lstStyle/>
                    <a:p>
                      <a:pPr algn="r"/>
                      <a:r>
                        <a:rPr lang="en-US" dirty="0">
                          <a:solidFill>
                            <a:schemeClr val="bg1"/>
                          </a:solidFill>
                        </a:rPr>
                        <a:t>$20,347</a:t>
                      </a:r>
                    </a:p>
                  </a:txBody>
                  <a:tcPr/>
                </a:tc>
                <a:extLst>
                  <a:ext uri="{0D108BD9-81ED-4DB2-BD59-A6C34878D82A}">
                    <a16:rowId xmlns="" xmlns:a16="http://schemas.microsoft.com/office/drawing/2014/main" val="10003"/>
                  </a:ext>
                </a:extLst>
              </a:tr>
              <a:tr h="370840">
                <a:tc>
                  <a:txBody>
                    <a:bodyPr/>
                    <a:lstStyle/>
                    <a:p>
                      <a:r>
                        <a:rPr lang="en-US" dirty="0">
                          <a:solidFill>
                            <a:schemeClr val="bg1"/>
                          </a:solidFill>
                        </a:rPr>
                        <a:t>Cost Forwarding, 8%</a:t>
                      </a:r>
                      <a:r>
                        <a:rPr lang="en-US" baseline="0" dirty="0">
                          <a:solidFill>
                            <a:schemeClr val="bg1"/>
                          </a:solidFill>
                        </a:rPr>
                        <a:t> interest rate, $500 installation cost</a:t>
                      </a:r>
                      <a:endParaRPr lang="en-US" dirty="0">
                        <a:solidFill>
                          <a:schemeClr val="bg1"/>
                        </a:solidFill>
                      </a:endParaRPr>
                    </a:p>
                  </a:txBody>
                  <a:tcPr/>
                </a:tc>
                <a:tc>
                  <a:txBody>
                    <a:bodyPr/>
                    <a:lstStyle/>
                    <a:p>
                      <a:pPr algn="r"/>
                      <a:r>
                        <a:rPr lang="en-US" dirty="0">
                          <a:solidFill>
                            <a:schemeClr val="bg1"/>
                          </a:solidFill>
                        </a:rPr>
                        <a:t>  $1,099,880</a:t>
                      </a:r>
                    </a:p>
                  </a:txBody>
                  <a:tcPr/>
                </a:tc>
                <a:extLst>
                  <a:ext uri="{0D108BD9-81ED-4DB2-BD59-A6C34878D82A}">
                    <a16:rowId xmlns="" xmlns:a16="http://schemas.microsoft.com/office/drawing/2014/main" val="10004"/>
                  </a:ext>
                </a:extLst>
              </a:tr>
              <a:tr h="370840">
                <a:tc>
                  <a:txBody>
                    <a:bodyPr/>
                    <a:lstStyle/>
                    <a:p>
                      <a:r>
                        <a:rPr lang="en-US" dirty="0">
                          <a:solidFill>
                            <a:schemeClr val="bg1"/>
                          </a:solidFill>
                        </a:rPr>
                        <a:t>Cost Forwarding, 4%</a:t>
                      </a:r>
                      <a:r>
                        <a:rPr lang="en-US" baseline="0" dirty="0">
                          <a:solidFill>
                            <a:schemeClr val="bg1"/>
                          </a:solidFill>
                        </a:rPr>
                        <a:t> interest rate, $500 installation cost</a:t>
                      </a:r>
                      <a:endParaRPr lang="en-US" dirty="0">
                        <a:solidFill>
                          <a:schemeClr val="bg1"/>
                        </a:solidFill>
                      </a:endParaRPr>
                    </a:p>
                  </a:txBody>
                  <a:tcPr/>
                </a:tc>
                <a:tc>
                  <a:txBody>
                    <a:bodyPr/>
                    <a:lstStyle/>
                    <a:p>
                      <a:pPr algn="r"/>
                      <a:r>
                        <a:rPr lang="en-US" dirty="0">
                          <a:solidFill>
                            <a:schemeClr val="bg1"/>
                          </a:solidFill>
                        </a:rPr>
                        <a:t>  $25,252</a:t>
                      </a:r>
                    </a:p>
                  </a:txBody>
                  <a:tcPr/>
                </a:tc>
                <a:extLst>
                  <a:ext uri="{0D108BD9-81ED-4DB2-BD59-A6C34878D82A}">
                    <a16:rowId xmlns="" xmlns:a16="http://schemas.microsoft.com/office/drawing/2014/main" val="10005"/>
                  </a:ext>
                </a:extLst>
              </a:tr>
              <a:tr h="370840">
                <a:tc>
                  <a:txBody>
                    <a:bodyPr/>
                    <a:lstStyle/>
                    <a:p>
                      <a:r>
                        <a:rPr lang="en-US" dirty="0">
                          <a:solidFill>
                            <a:schemeClr val="bg1"/>
                          </a:solidFill>
                        </a:rPr>
                        <a:t>Cost Forwarding, 2%</a:t>
                      </a:r>
                      <a:r>
                        <a:rPr lang="en-US" baseline="0" dirty="0">
                          <a:solidFill>
                            <a:schemeClr val="bg1"/>
                          </a:solidFill>
                        </a:rPr>
                        <a:t> interest rate, $500 installation cost</a:t>
                      </a:r>
                      <a:endParaRPr lang="en-US" dirty="0">
                        <a:solidFill>
                          <a:schemeClr val="bg1"/>
                        </a:solidFill>
                      </a:endParaRPr>
                    </a:p>
                  </a:txBody>
                  <a:tcPr/>
                </a:tc>
                <a:tc>
                  <a:txBody>
                    <a:bodyPr/>
                    <a:lstStyle/>
                    <a:p>
                      <a:pPr algn="r"/>
                      <a:r>
                        <a:rPr lang="en-US" dirty="0">
                          <a:solidFill>
                            <a:schemeClr val="bg1"/>
                          </a:solidFill>
                        </a:rPr>
                        <a:t>  $3,622</a:t>
                      </a:r>
                    </a:p>
                  </a:txBody>
                  <a:tcPr/>
                </a:tc>
                <a:extLst>
                  <a:ext uri="{0D108BD9-81ED-4DB2-BD59-A6C34878D82A}">
                    <a16:rowId xmlns="" xmlns:a16="http://schemas.microsoft.com/office/drawing/2014/main" val="10006"/>
                  </a:ext>
                </a:extLst>
              </a:tr>
              <a:tr h="370840">
                <a:tc>
                  <a:txBody>
                    <a:bodyPr/>
                    <a:lstStyle/>
                    <a:p>
                      <a:r>
                        <a:rPr lang="en-US" dirty="0" smtClean="0">
                          <a:solidFill>
                            <a:schemeClr val="bg1"/>
                          </a:solidFill>
                        </a:rPr>
                        <a:t>Paired Sales Technique</a:t>
                      </a:r>
                      <a:endParaRPr lang="en-US" dirty="0">
                        <a:solidFill>
                          <a:schemeClr val="bg1"/>
                        </a:solidFill>
                      </a:endParaRPr>
                    </a:p>
                  </a:txBody>
                  <a:tcPr/>
                </a:tc>
                <a:tc>
                  <a:txBody>
                    <a:bodyPr/>
                    <a:lstStyle/>
                    <a:p>
                      <a:pPr algn="r"/>
                      <a:r>
                        <a:rPr lang="en-US" dirty="0">
                          <a:solidFill>
                            <a:schemeClr val="bg1"/>
                          </a:solidFill>
                        </a:rPr>
                        <a:t>$15,000</a:t>
                      </a:r>
                    </a:p>
                  </a:txBody>
                  <a:tcPr/>
                </a:tc>
                <a:extLst>
                  <a:ext uri="{0D108BD9-81ED-4DB2-BD59-A6C34878D82A}">
                    <a16:rowId xmlns=""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Hedonic</a:t>
                      </a:r>
                      <a:r>
                        <a:rPr lang="en-US" baseline="0" dirty="0" smtClean="0">
                          <a:solidFill>
                            <a:schemeClr val="bg1"/>
                          </a:solidFill>
                        </a:rPr>
                        <a:t> Regression Technique</a:t>
                      </a:r>
                      <a:endParaRPr lang="en-US" dirty="0">
                        <a:solidFill>
                          <a:schemeClr val="bg1"/>
                        </a:solidFill>
                      </a:endParaRPr>
                    </a:p>
                  </a:txBody>
                  <a:tcPr/>
                </a:tc>
                <a:tc>
                  <a:txBody>
                    <a:bodyPr/>
                    <a:lstStyle/>
                    <a:p>
                      <a:pPr algn="r"/>
                      <a:r>
                        <a:rPr lang="en-US" dirty="0">
                          <a:solidFill>
                            <a:schemeClr val="bg1"/>
                          </a:solidFill>
                        </a:rPr>
                        <a:t>$2,300</a:t>
                      </a:r>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542098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pic>
        <p:nvPicPr>
          <p:cNvPr id="5122" name="Picture 2" descr="C:\Users\James\Desktop\Work\Arboriculture\Research and Education\Teaching and courses\Appraisal Workshop\Anchoring Tree Appraisal\graphics\reconciliation tree.JPG"/>
          <p:cNvPicPr>
            <a:picLocks noChangeAspect="1" noChangeArrowheads="1"/>
          </p:cNvPicPr>
          <p:nvPr/>
        </p:nvPicPr>
        <p:blipFill rotWithShape="1">
          <a:blip r:embed="rId2">
            <a:extLst>
              <a:ext uri="{28A0092B-C50C-407E-A947-70E740481C1C}">
                <a14:useLocalDpi xmlns:a14="http://schemas.microsoft.com/office/drawing/2010/main" val="0"/>
              </a:ext>
            </a:extLst>
          </a:blip>
          <a:srcRect b="14678"/>
          <a:stretch/>
        </p:blipFill>
        <p:spPr bwMode="auto">
          <a:xfrm>
            <a:off x="1676400" y="1371600"/>
            <a:ext cx="5943600"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643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sz="quarter" idx="13"/>
          </p:nvPr>
        </p:nvSpPr>
        <p:spPr/>
        <p:txBody>
          <a:bodyPr/>
          <a:lstStyle/>
          <a:p>
            <a:endParaRPr lang="en-US" dirty="0"/>
          </a:p>
          <a:p>
            <a:endParaRPr lang="en-US" dirty="0"/>
          </a:p>
          <a:p>
            <a:pPr marL="0" indent="0" algn="ctr">
              <a:buNone/>
            </a:pPr>
            <a:r>
              <a:rPr lang="en-US" sz="3600" b="1" dirty="0"/>
              <a:t>What is the ASSIGNMENT?</a:t>
            </a:r>
          </a:p>
        </p:txBody>
      </p:sp>
    </p:spTree>
    <p:extLst>
      <p:ext uri="{BB962C8B-B14F-4D97-AF65-F5344CB8AC3E}">
        <p14:creationId xmlns:p14="http://schemas.microsoft.com/office/powerpoint/2010/main" val="257510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sz="quarter" idx="13"/>
          </p:nvPr>
        </p:nvSpPr>
        <p:spPr/>
        <p:txBody>
          <a:bodyPr/>
          <a:lstStyle/>
          <a:p>
            <a:r>
              <a:rPr lang="en-US" dirty="0"/>
              <a:t>Cedars are protected trees by municipal ordinance. Tree owner cuts down the tree. Municipality issues fines based on the “appraised value” of the tree. What is the appraised value?</a:t>
            </a:r>
          </a:p>
        </p:txBody>
      </p:sp>
      <p:pic>
        <p:nvPicPr>
          <p:cNvPr id="4" name="Picture 2" descr="C:\Users\James\Desktop\Work\Arboriculture\Research and Education\Teaching and courses\Appraisal Workshop\Anchoring Tree Appraisal\graphics\reconciliation tree.JPG"/>
          <p:cNvPicPr>
            <a:picLocks noChangeAspect="1" noChangeArrowheads="1"/>
          </p:cNvPicPr>
          <p:nvPr/>
        </p:nvPicPr>
        <p:blipFill rotWithShape="1">
          <a:blip r:embed="rId2">
            <a:extLst>
              <a:ext uri="{28A0092B-C50C-407E-A947-70E740481C1C}">
                <a14:useLocalDpi xmlns:a14="http://schemas.microsoft.com/office/drawing/2010/main" val="0"/>
              </a:ext>
            </a:extLst>
          </a:blip>
          <a:srcRect t="15628" b="25872"/>
          <a:stretch/>
        </p:blipFill>
        <p:spPr bwMode="auto">
          <a:xfrm>
            <a:off x="1676400" y="3009900"/>
            <a:ext cx="5943600" cy="35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11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296689827"/>
              </p:ext>
            </p:extLst>
          </p:nvPr>
        </p:nvGraphicFramePr>
        <p:xfrm>
          <a:off x="1600200" y="1600200"/>
          <a:ext cx="5942330" cy="3484880"/>
        </p:xfrm>
        <a:graphic>
          <a:graphicData uri="http://schemas.openxmlformats.org/drawingml/2006/table">
            <a:tbl>
              <a:tblPr firstRow="1" bandRow="1">
                <a:tableStyleId>{5C22544A-7EE6-4342-B048-85BDC9FD1C3A}</a:tableStyleId>
              </a:tblPr>
              <a:tblGrid>
                <a:gridCol w="4724400">
                  <a:extLst>
                    <a:ext uri="{9D8B030D-6E8A-4147-A177-3AD203B41FA5}">
                      <a16:colId xmlns="" xmlns:a16="http://schemas.microsoft.com/office/drawing/2014/main" val="20000"/>
                    </a:ext>
                  </a:extLst>
                </a:gridCol>
                <a:gridCol w="1217930">
                  <a:extLst>
                    <a:ext uri="{9D8B030D-6E8A-4147-A177-3AD203B41FA5}">
                      <a16:colId xmlns="" xmlns:a16="http://schemas.microsoft.com/office/drawing/2014/main" val="20001"/>
                    </a:ext>
                  </a:extLst>
                </a:gridCol>
              </a:tblGrid>
              <a:tr h="370840">
                <a:tc>
                  <a:txBody>
                    <a:bodyPr/>
                    <a:lstStyle/>
                    <a:p>
                      <a:pPr algn="ctr"/>
                      <a:r>
                        <a:rPr lang="en-US" sz="2800" dirty="0">
                          <a:solidFill>
                            <a:schemeClr val="bg1"/>
                          </a:solidFill>
                        </a:rPr>
                        <a:t>Method</a:t>
                      </a:r>
                    </a:p>
                  </a:txBody>
                  <a:tcPr/>
                </a:tc>
                <a:tc>
                  <a:txBody>
                    <a:bodyPr/>
                    <a:lstStyle/>
                    <a:p>
                      <a:pPr algn="ctr"/>
                      <a:r>
                        <a:rPr lang="en-US" sz="2800" dirty="0">
                          <a:solidFill>
                            <a:schemeClr val="bg1"/>
                          </a:solidFill>
                        </a:rPr>
                        <a:t>Output</a:t>
                      </a:r>
                    </a:p>
                  </a:txBody>
                  <a:tcPr/>
                </a:tc>
                <a:extLst>
                  <a:ext uri="{0D108BD9-81ED-4DB2-BD59-A6C34878D82A}">
                    <a16:rowId xmlns="" xmlns:a16="http://schemas.microsoft.com/office/drawing/2014/main" val="10000"/>
                  </a:ext>
                </a:extLst>
              </a:tr>
              <a:tr h="370840">
                <a:tc>
                  <a:txBody>
                    <a:bodyPr/>
                    <a:lstStyle/>
                    <a:p>
                      <a:r>
                        <a:rPr lang="en-US" dirty="0" smtClean="0">
                          <a:solidFill>
                            <a:schemeClr val="bg1"/>
                          </a:solidFill>
                        </a:rPr>
                        <a:t>Reproduction Direct</a:t>
                      </a:r>
                      <a:r>
                        <a:rPr lang="en-US" baseline="0" dirty="0" smtClean="0">
                          <a:solidFill>
                            <a:schemeClr val="bg1"/>
                          </a:solidFill>
                        </a:rPr>
                        <a:t> Cost Technique</a:t>
                      </a:r>
                      <a:endParaRPr lang="en-US" dirty="0">
                        <a:solidFill>
                          <a:schemeClr val="bg1"/>
                        </a:solidFill>
                      </a:endParaRPr>
                    </a:p>
                  </a:txBody>
                  <a:tcPr/>
                </a:tc>
                <a:tc>
                  <a:txBody>
                    <a:bodyPr/>
                    <a:lstStyle/>
                    <a:p>
                      <a:pPr algn="r"/>
                      <a:r>
                        <a:rPr lang="en-US" dirty="0">
                          <a:solidFill>
                            <a:schemeClr val="bg1"/>
                          </a:solidFill>
                        </a:rPr>
                        <a:t>$500,000</a:t>
                      </a:r>
                    </a:p>
                  </a:txBody>
                  <a:tcPr/>
                </a:tc>
                <a:extLst>
                  <a:ext uri="{0D108BD9-81ED-4DB2-BD59-A6C34878D82A}">
                    <a16:rowId xmlns="" xmlns:a16="http://schemas.microsoft.com/office/drawing/2014/main" val="10001"/>
                  </a:ext>
                </a:extLst>
              </a:tr>
              <a:tr h="370840">
                <a:tc>
                  <a:txBody>
                    <a:bodyPr/>
                    <a:lstStyle/>
                    <a:p>
                      <a:r>
                        <a:rPr lang="en-US" dirty="0" smtClean="0">
                          <a:solidFill>
                            <a:schemeClr val="bg1"/>
                          </a:solidFill>
                        </a:rPr>
                        <a:t>Reproduction Trunk </a:t>
                      </a:r>
                      <a:r>
                        <a:rPr lang="en-US" dirty="0">
                          <a:solidFill>
                            <a:schemeClr val="bg1"/>
                          </a:solidFill>
                        </a:rPr>
                        <a:t>Formula </a:t>
                      </a:r>
                      <a:r>
                        <a:rPr lang="en-US" dirty="0" smtClean="0">
                          <a:solidFill>
                            <a:schemeClr val="bg1"/>
                          </a:solidFill>
                        </a:rPr>
                        <a:t>Technique</a:t>
                      </a:r>
                      <a:endParaRPr lang="en-US" dirty="0">
                        <a:solidFill>
                          <a:schemeClr val="bg1"/>
                        </a:solidFill>
                      </a:endParaRPr>
                    </a:p>
                  </a:txBody>
                  <a:tcPr/>
                </a:tc>
                <a:tc>
                  <a:txBody>
                    <a:bodyPr/>
                    <a:lstStyle/>
                    <a:p>
                      <a:pPr algn="r"/>
                      <a:r>
                        <a:rPr lang="en-US" dirty="0">
                          <a:solidFill>
                            <a:schemeClr val="bg1"/>
                          </a:solidFill>
                        </a:rPr>
                        <a:t>$20,347</a:t>
                      </a:r>
                    </a:p>
                  </a:txBody>
                  <a:tcPr/>
                </a:tc>
                <a:extLst>
                  <a:ext uri="{0D108BD9-81ED-4DB2-BD59-A6C34878D82A}">
                    <a16:rowId xmlns="" xmlns:a16="http://schemas.microsoft.com/office/drawing/2014/main" val="10003"/>
                  </a:ext>
                </a:extLst>
              </a:tr>
              <a:tr h="370840">
                <a:tc>
                  <a:txBody>
                    <a:bodyPr/>
                    <a:lstStyle/>
                    <a:p>
                      <a:r>
                        <a:rPr lang="en-US" dirty="0">
                          <a:solidFill>
                            <a:schemeClr val="bg1"/>
                          </a:solidFill>
                        </a:rPr>
                        <a:t>Cost Forwarding</a:t>
                      </a:r>
                    </a:p>
                  </a:txBody>
                  <a:tcPr/>
                </a:tc>
                <a:tc>
                  <a:txBody>
                    <a:bodyPr/>
                    <a:lstStyle/>
                    <a:p>
                      <a:pPr algn="r"/>
                      <a:r>
                        <a:rPr lang="en-US" dirty="0">
                          <a:solidFill>
                            <a:schemeClr val="bg1"/>
                          </a:solidFill>
                        </a:rPr>
                        <a:t>  $25,252</a:t>
                      </a:r>
                    </a:p>
                  </a:txBody>
                  <a:tcPr/>
                </a:tc>
              </a:tr>
              <a:tr h="370840">
                <a:tc>
                  <a:txBody>
                    <a:bodyPr/>
                    <a:lstStyle/>
                    <a:p>
                      <a:r>
                        <a:rPr lang="en-US" dirty="0">
                          <a:solidFill>
                            <a:schemeClr val="bg1"/>
                          </a:solidFill>
                        </a:rPr>
                        <a:t>Direct Income</a:t>
                      </a:r>
                      <a:r>
                        <a:rPr lang="en-US" baseline="0" dirty="0">
                          <a:solidFill>
                            <a:schemeClr val="bg1"/>
                          </a:solidFill>
                        </a:rPr>
                        <a:t> </a:t>
                      </a:r>
                      <a:r>
                        <a:rPr lang="en-US" baseline="0" dirty="0" smtClean="0">
                          <a:solidFill>
                            <a:schemeClr val="bg1"/>
                          </a:solidFill>
                        </a:rPr>
                        <a:t>Capitalization</a:t>
                      </a:r>
                      <a:endParaRPr lang="en-US" dirty="0">
                        <a:solidFill>
                          <a:schemeClr val="bg1"/>
                        </a:solidFill>
                      </a:endParaRPr>
                    </a:p>
                  </a:txBody>
                  <a:tcPr/>
                </a:tc>
                <a:tc>
                  <a:txBody>
                    <a:bodyPr/>
                    <a:lstStyle/>
                    <a:p>
                      <a:pPr algn="r"/>
                      <a:r>
                        <a:rPr lang="en-US" dirty="0">
                          <a:solidFill>
                            <a:schemeClr val="bg1"/>
                          </a:solidFill>
                        </a:rPr>
                        <a:t>$0</a:t>
                      </a:r>
                    </a:p>
                  </a:txBody>
                  <a:tcPr/>
                </a:tc>
                <a:extLst>
                  <a:ext uri="{0D108BD9-81ED-4DB2-BD59-A6C34878D82A}">
                    <a16:rowId xmlns="" xmlns:a16="http://schemas.microsoft.com/office/drawing/2014/main" val="10004"/>
                  </a:ext>
                </a:extLst>
              </a:tr>
              <a:tr h="370840">
                <a:tc>
                  <a:txBody>
                    <a:bodyPr/>
                    <a:lstStyle/>
                    <a:p>
                      <a:r>
                        <a:rPr lang="en-US" dirty="0">
                          <a:solidFill>
                            <a:schemeClr val="bg1"/>
                          </a:solidFill>
                        </a:rPr>
                        <a:t>Indirect Income </a:t>
                      </a:r>
                      <a:r>
                        <a:rPr lang="en-US" baseline="0" dirty="0" smtClean="0">
                          <a:solidFill>
                            <a:schemeClr val="bg1"/>
                          </a:solidFill>
                        </a:rPr>
                        <a:t>Capitalization</a:t>
                      </a:r>
                      <a:endParaRPr lang="en-US" dirty="0">
                        <a:solidFill>
                          <a:schemeClr val="bg1"/>
                        </a:solidFill>
                      </a:endParaRPr>
                    </a:p>
                  </a:txBody>
                  <a:tcPr/>
                </a:tc>
                <a:tc>
                  <a:txBody>
                    <a:bodyPr/>
                    <a:lstStyle/>
                    <a:p>
                      <a:pPr algn="r"/>
                      <a:r>
                        <a:rPr lang="en-US" dirty="0">
                          <a:solidFill>
                            <a:schemeClr val="bg1"/>
                          </a:solidFill>
                        </a:rPr>
                        <a:t>$4,740</a:t>
                      </a:r>
                    </a:p>
                  </a:txBody>
                  <a:tcPr/>
                </a:tc>
                <a:extLst>
                  <a:ext uri="{0D108BD9-81ED-4DB2-BD59-A6C34878D82A}">
                    <a16:rowId xmlns="" xmlns:a16="http://schemas.microsoft.com/office/drawing/2014/main" val="10005"/>
                  </a:ext>
                </a:extLst>
              </a:tr>
              <a:tr h="370840">
                <a:tc>
                  <a:txBody>
                    <a:bodyPr/>
                    <a:lstStyle/>
                    <a:p>
                      <a:r>
                        <a:rPr lang="en-US" dirty="0">
                          <a:solidFill>
                            <a:schemeClr val="bg1"/>
                          </a:solidFill>
                        </a:rPr>
                        <a:t>Timber Value</a:t>
                      </a:r>
                    </a:p>
                  </a:txBody>
                  <a:tcPr/>
                </a:tc>
                <a:tc>
                  <a:txBody>
                    <a:bodyPr/>
                    <a:lstStyle/>
                    <a:p>
                      <a:pPr algn="r"/>
                      <a:r>
                        <a:rPr lang="en-US" dirty="0">
                          <a:solidFill>
                            <a:schemeClr val="bg1"/>
                          </a:solidFill>
                        </a:rPr>
                        <a:t>$1,206</a:t>
                      </a:r>
                    </a:p>
                  </a:txBody>
                  <a:tcPr/>
                </a:tc>
                <a:extLst>
                  <a:ext uri="{0D108BD9-81ED-4DB2-BD59-A6C34878D82A}">
                    <a16:rowId xmlns="" xmlns:a16="http://schemas.microsoft.com/office/drawing/2014/main" val="10006"/>
                  </a:ext>
                </a:extLst>
              </a:tr>
              <a:tr h="370840">
                <a:tc>
                  <a:txBody>
                    <a:bodyPr/>
                    <a:lstStyle/>
                    <a:p>
                      <a:r>
                        <a:rPr lang="en-US" dirty="0" smtClean="0">
                          <a:solidFill>
                            <a:schemeClr val="bg1"/>
                          </a:solidFill>
                        </a:rPr>
                        <a:t>Paired Sales Technique</a:t>
                      </a:r>
                      <a:endParaRPr lang="en-US" dirty="0">
                        <a:solidFill>
                          <a:schemeClr val="bg1"/>
                        </a:solidFill>
                      </a:endParaRPr>
                    </a:p>
                  </a:txBody>
                  <a:tcPr/>
                </a:tc>
                <a:tc>
                  <a:txBody>
                    <a:bodyPr/>
                    <a:lstStyle/>
                    <a:p>
                      <a:pPr algn="r"/>
                      <a:r>
                        <a:rPr lang="en-US" dirty="0">
                          <a:solidFill>
                            <a:schemeClr val="bg1"/>
                          </a:solidFill>
                        </a:rPr>
                        <a:t>$15,000</a:t>
                      </a:r>
                    </a:p>
                  </a:txBody>
                  <a:tcPr/>
                </a:tc>
                <a:extLst>
                  <a:ext uri="{0D108BD9-81ED-4DB2-BD59-A6C34878D82A}">
                    <a16:rowId xmlns=""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Hedonic Regression</a:t>
                      </a:r>
                      <a:r>
                        <a:rPr lang="en-US" baseline="0" dirty="0" smtClean="0">
                          <a:solidFill>
                            <a:schemeClr val="bg1"/>
                          </a:solidFill>
                        </a:rPr>
                        <a:t> Technique</a:t>
                      </a:r>
                      <a:endParaRPr lang="en-US" dirty="0">
                        <a:solidFill>
                          <a:schemeClr val="bg1"/>
                        </a:solidFill>
                      </a:endParaRPr>
                    </a:p>
                  </a:txBody>
                  <a:tcPr/>
                </a:tc>
                <a:tc>
                  <a:txBody>
                    <a:bodyPr/>
                    <a:lstStyle/>
                    <a:p>
                      <a:pPr algn="r"/>
                      <a:r>
                        <a:rPr lang="en-US" dirty="0">
                          <a:solidFill>
                            <a:schemeClr val="bg1"/>
                          </a:solidFill>
                        </a:rPr>
                        <a:t>$2,300</a:t>
                      </a:r>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1656414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sz="quarter" idx="13"/>
          </p:nvPr>
        </p:nvSpPr>
        <p:spPr/>
        <p:txBody>
          <a:bodyPr/>
          <a:lstStyle/>
          <a:p>
            <a:r>
              <a:rPr lang="en-US" dirty="0"/>
              <a:t>Real estate investor wants to decide whether the property is worth more with the historic oak or with an additional bedroom. What is the value of the tree?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6400" y="2895600"/>
            <a:ext cx="5943600" cy="2863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113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149676943"/>
              </p:ext>
            </p:extLst>
          </p:nvPr>
        </p:nvGraphicFramePr>
        <p:xfrm>
          <a:off x="1600200" y="1600200"/>
          <a:ext cx="6172200" cy="3881120"/>
        </p:xfrm>
        <a:graphic>
          <a:graphicData uri="http://schemas.openxmlformats.org/drawingml/2006/table">
            <a:tbl>
              <a:tblPr firstRow="1" bandRow="1">
                <a:tableStyleId>{5C22544A-7EE6-4342-B048-85BDC9FD1C3A}</a:tableStyleId>
              </a:tblPr>
              <a:tblGrid>
                <a:gridCol w="4907156">
                  <a:extLst>
                    <a:ext uri="{9D8B030D-6E8A-4147-A177-3AD203B41FA5}">
                      <a16:colId xmlns="" xmlns:a16="http://schemas.microsoft.com/office/drawing/2014/main" val="20000"/>
                    </a:ext>
                  </a:extLst>
                </a:gridCol>
                <a:gridCol w="1265044">
                  <a:extLst>
                    <a:ext uri="{9D8B030D-6E8A-4147-A177-3AD203B41FA5}">
                      <a16:colId xmlns="" xmlns:a16="http://schemas.microsoft.com/office/drawing/2014/main" val="20001"/>
                    </a:ext>
                  </a:extLst>
                </a:gridCol>
              </a:tblGrid>
              <a:tr h="370840">
                <a:tc>
                  <a:txBody>
                    <a:bodyPr/>
                    <a:lstStyle/>
                    <a:p>
                      <a:pPr algn="ctr"/>
                      <a:r>
                        <a:rPr lang="en-US" sz="2800" dirty="0">
                          <a:solidFill>
                            <a:schemeClr val="bg1"/>
                          </a:solidFill>
                        </a:rPr>
                        <a:t>Method</a:t>
                      </a:r>
                    </a:p>
                  </a:txBody>
                  <a:tcPr/>
                </a:tc>
                <a:tc>
                  <a:txBody>
                    <a:bodyPr/>
                    <a:lstStyle/>
                    <a:p>
                      <a:pPr algn="ctr"/>
                      <a:r>
                        <a:rPr lang="en-US" sz="2800" dirty="0">
                          <a:solidFill>
                            <a:schemeClr val="bg1"/>
                          </a:solidFill>
                        </a:rPr>
                        <a:t>Output</a:t>
                      </a:r>
                    </a:p>
                  </a:txBody>
                  <a:tcPr/>
                </a:tc>
                <a:extLst>
                  <a:ext uri="{0D108BD9-81ED-4DB2-BD59-A6C34878D82A}">
                    <a16:rowId xmlns="" xmlns:a16="http://schemas.microsoft.com/office/drawing/2014/main" val="10000"/>
                  </a:ext>
                </a:extLst>
              </a:tr>
              <a:tr h="396240">
                <a:tc>
                  <a:txBody>
                    <a:bodyPr/>
                    <a:lstStyle/>
                    <a:p>
                      <a:r>
                        <a:rPr lang="en-US" dirty="0" smtClean="0">
                          <a:solidFill>
                            <a:schemeClr val="bg1"/>
                          </a:solidFill>
                        </a:rPr>
                        <a:t>Reproduction Direct Cost Technique</a:t>
                      </a:r>
                      <a:endParaRPr lang="en-US" dirty="0">
                        <a:solidFill>
                          <a:schemeClr val="bg1"/>
                        </a:solidFill>
                      </a:endParaRPr>
                    </a:p>
                  </a:txBody>
                  <a:tcPr/>
                </a:tc>
                <a:tc>
                  <a:txBody>
                    <a:bodyPr/>
                    <a:lstStyle/>
                    <a:p>
                      <a:pPr algn="r"/>
                      <a:r>
                        <a:rPr lang="en-US" dirty="0">
                          <a:solidFill>
                            <a:schemeClr val="bg1"/>
                          </a:solidFill>
                        </a:rPr>
                        <a:t>$2,500,000</a:t>
                      </a:r>
                    </a:p>
                  </a:txBody>
                  <a:tcPr/>
                </a:tc>
                <a:extLst>
                  <a:ext uri="{0D108BD9-81ED-4DB2-BD59-A6C34878D82A}">
                    <a16:rowId xmlns="" xmlns:a16="http://schemas.microsoft.com/office/drawing/2014/main" val="10001"/>
                  </a:ext>
                </a:extLst>
              </a:tr>
              <a:tr h="370840">
                <a:tc>
                  <a:txBody>
                    <a:bodyPr/>
                    <a:lstStyle/>
                    <a:p>
                      <a:r>
                        <a:rPr lang="en-US" dirty="0" smtClean="0">
                          <a:solidFill>
                            <a:schemeClr val="bg1"/>
                          </a:solidFill>
                        </a:rPr>
                        <a:t>Reproduction Trunk Formula Technique</a:t>
                      </a:r>
                      <a:endParaRPr lang="en-US" dirty="0">
                        <a:solidFill>
                          <a:schemeClr val="bg1"/>
                        </a:solidFill>
                      </a:endParaRPr>
                    </a:p>
                  </a:txBody>
                  <a:tcPr/>
                </a:tc>
                <a:tc>
                  <a:txBody>
                    <a:bodyPr/>
                    <a:lstStyle/>
                    <a:p>
                      <a:pPr algn="r"/>
                      <a:r>
                        <a:rPr lang="en-US" dirty="0">
                          <a:solidFill>
                            <a:schemeClr val="bg1"/>
                          </a:solidFill>
                        </a:rPr>
                        <a:t>$97,666</a:t>
                      </a:r>
                    </a:p>
                  </a:txBody>
                  <a:tcPr/>
                </a:tc>
              </a:tr>
              <a:tr h="370840">
                <a:tc>
                  <a:txBody>
                    <a:bodyPr/>
                    <a:lstStyle/>
                    <a:p>
                      <a:r>
                        <a:rPr lang="en-US" dirty="0">
                          <a:solidFill>
                            <a:schemeClr val="bg1"/>
                          </a:solidFill>
                        </a:rPr>
                        <a:t>Cost Forwarding, 4%</a:t>
                      </a:r>
                      <a:r>
                        <a:rPr lang="en-US" baseline="0" dirty="0">
                          <a:solidFill>
                            <a:schemeClr val="bg1"/>
                          </a:solidFill>
                        </a:rPr>
                        <a:t> interest rate, $500 installation cost</a:t>
                      </a:r>
                      <a:endParaRPr lang="en-US" dirty="0">
                        <a:solidFill>
                          <a:schemeClr val="bg1"/>
                        </a:solidFill>
                      </a:endParaRPr>
                    </a:p>
                  </a:txBody>
                  <a:tcPr/>
                </a:tc>
                <a:tc>
                  <a:txBody>
                    <a:bodyPr/>
                    <a:lstStyle/>
                    <a:p>
                      <a:pPr algn="r"/>
                      <a:r>
                        <a:rPr lang="en-US" dirty="0">
                          <a:solidFill>
                            <a:schemeClr val="bg1"/>
                          </a:solidFill>
                        </a:rPr>
                        <a:t>  $179,461</a:t>
                      </a:r>
                    </a:p>
                  </a:txBody>
                  <a:tcPr/>
                </a:tc>
                <a:extLst>
                  <a:ext uri="{0D108BD9-81ED-4DB2-BD59-A6C34878D82A}">
                    <a16:rowId xmlns="" xmlns:a16="http://schemas.microsoft.com/office/drawing/2014/main" val="10002"/>
                  </a:ext>
                </a:extLst>
              </a:tr>
              <a:tr h="370840">
                <a:tc>
                  <a:txBody>
                    <a:bodyPr/>
                    <a:lstStyle/>
                    <a:p>
                      <a:r>
                        <a:rPr lang="en-US" dirty="0">
                          <a:solidFill>
                            <a:schemeClr val="bg1"/>
                          </a:solidFill>
                        </a:rPr>
                        <a:t>Indirect Income </a:t>
                      </a:r>
                      <a:r>
                        <a:rPr lang="en-US" dirty="0" smtClean="0">
                          <a:solidFill>
                            <a:schemeClr val="bg1"/>
                          </a:solidFill>
                        </a:rPr>
                        <a:t>Capitalization</a:t>
                      </a:r>
                      <a:endParaRPr lang="en-US" dirty="0">
                        <a:solidFill>
                          <a:schemeClr val="bg1"/>
                        </a:solidFill>
                      </a:endParaRPr>
                    </a:p>
                  </a:txBody>
                  <a:tcPr/>
                </a:tc>
                <a:tc>
                  <a:txBody>
                    <a:bodyPr/>
                    <a:lstStyle/>
                    <a:p>
                      <a:pPr algn="r"/>
                      <a:r>
                        <a:rPr lang="en-US" dirty="0">
                          <a:solidFill>
                            <a:schemeClr val="bg1"/>
                          </a:solidFill>
                        </a:rPr>
                        <a:t>$8,650</a:t>
                      </a:r>
                    </a:p>
                  </a:txBody>
                  <a:tcPr/>
                </a:tc>
                <a:extLst>
                  <a:ext uri="{0D108BD9-81ED-4DB2-BD59-A6C34878D82A}">
                    <a16:rowId xmlns="" xmlns:a16="http://schemas.microsoft.com/office/drawing/2014/main" val="10004"/>
                  </a:ext>
                </a:extLst>
              </a:tr>
              <a:tr h="370840">
                <a:tc>
                  <a:txBody>
                    <a:bodyPr/>
                    <a:lstStyle/>
                    <a:p>
                      <a:r>
                        <a:rPr lang="en-US" dirty="0" smtClean="0">
                          <a:solidFill>
                            <a:schemeClr val="bg1"/>
                          </a:solidFill>
                        </a:rPr>
                        <a:t>Paired Sales Technique</a:t>
                      </a:r>
                      <a:endParaRPr lang="en-US" dirty="0">
                        <a:solidFill>
                          <a:schemeClr val="bg1"/>
                        </a:solidFill>
                      </a:endParaRPr>
                    </a:p>
                  </a:txBody>
                  <a:tcPr/>
                </a:tc>
                <a:tc>
                  <a:txBody>
                    <a:bodyPr/>
                    <a:lstStyle/>
                    <a:p>
                      <a:pPr algn="r"/>
                      <a:r>
                        <a:rPr lang="en-US" dirty="0">
                          <a:solidFill>
                            <a:schemeClr val="bg1"/>
                          </a:solidFill>
                        </a:rPr>
                        <a:t>$45,000</a:t>
                      </a:r>
                    </a:p>
                  </a:txBody>
                  <a:tcPr/>
                </a:tc>
                <a:extLst>
                  <a:ext uri="{0D108BD9-81ED-4DB2-BD59-A6C34878D82A}">
                    <a16:rowId xmlns=""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Hedonic</a:t>
                      </a:r>
                      <a:r>
                        <a:rPr lang="en-US" baseline="0" dirty="0" smtClean="0">
                          <a:solidFill>
                            <a:schemeClr val="bg1"/>
                          </a:solidFill>
                        </a:rPr>
                        <a:t> Regression Technique</a:t>
                      </a:r>
                      <a:endParaRPr lang="en-US" dirty="0">
                        <a:solidFill>
                          <a:schemeClr val="bg1"/>
                        </a:solidFill>
                      </a:endParaRPr>
                    </a:p>
                  </a:txBody>
                  <a:tcPr/>
                </a:tc>
                <a:tc>
                  <a:txBody>
                    <a:bodyPr/>
                    <a:lstStyle/>
                    <a:p>
                      <a:pPr algn="r"/>
                      <a:r>
                        <a:rPr lang="en-US" dirty="0">
                          <a:solidFill>
                            <a:schemeClr val="bg1"/>
                          </a:solidFill>
                        </a:rPr>
                        <a:t>$14,400</a:t>
                      </a:r>
                    </a:p>
                  </a:txBody>
                  <a:tcPr/>
                </a:tc>
                <a:extLst>
                  <a:ext uri="{0D108BD9-81ED-4DB2-BD59-A6C34878D82A}">
                    <a16:rowId xmlns=""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t>
                      </a:r>
                    </a:p>
                  </a:txBody>
                  <a:tcPr/>
                </a:tc>
                <a:tc>
                  <a:txBody>
                    <a:bodyPr/>
                    <a:lstStyle/>
                    <a:p>
                      <a:pPr algn="r"/>
                      <a:r>
                        <a:rPr lang="en-US" dirty="0">
                          <a:solidFill>
                            <a:schemeClr val="bg1"/>
                          </a:solidFill>
                        </a:rPr>
                        <a:t>-----------------</a:t>
                      </a:r>
                    </a:p>
                  </a:txBody>
                  <a:tcPr/>
                </a:tc>
                <a:extLst>
                  <a:ext uri="{0D108BD9-81ED-4DB2-BD59-A6C34878D82A}">
                    <a16:rowId xmlns=""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Cost of Construction of the Addition</a:t>
                      </a:r>
                      <a:endParaRPr lang="en-US" dirty="0">
                        <a:solidFill>
                          <a:schemeClr val="bg1"/>
                        </a:solidFill>
                      </a:endParaRPr>
                    </a:p>
                  </a:txBody>
                  <a:tcPr/>
                </a:tc>
                <a:tc>
                  <a:txBody>
                    <a:bodyPr/>
                    <a:lstStyle/>
                    <a:p>
                      <a:pPr algn="r"/>
                      <a:r>
                        <a:rPr lang="en-US" dirty="0" smtClean="0">
                          <a:solidFill>
                            <a:schemeClr val="bg1"/>
                          </a:solidFill>
                        </a:rPr>
                        <a:t>$40,000</a:t>
                      </a:r>
                      <a:endParaRPr lang="en-US" dirty="0">
                        <a:solidFill>
                          <a:schemeClr val="bg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Appraised </a:t>
                      </a:r>
                      <a:r>
                        <a:rPr lang="en-US" dirty="0" smtClean="0">
                          <a:solidFill>
                            <a:schemeClr val="bg1"/>
                          </a:solidFill>
                        </a:rPr>
                        <a:t>Value Added by Proposed Addition</a:t>
                      </a:r>
                      <a:endParaRPr lang="en-US" dirty="0">
                        <a:solidFill>
                          <a:schemeClr val="bg1"/>
                        </a:solidFill>
                      </a:endParaRPr>
                    </a:p>
                  </a:txBody>
                  <a:tcPr/>
                </a:tc>
                <a:tc>
                  <a:txBody>
                    <a:bodyPr/>
                    <a:lstStyle/>
                    <a:p>
                      <a:pPr algn="r"/>
                      <a:r>
                        <a:rPr lang="en-US" dirty="0" smtClean="0">
                          <a:solidFill>
                            <a:schemeClr val="bg1"/>
                          </a:solidFill>
                        </a:rPr>
                        <a:t>$100,000</a:t>
                      </a:r>
                      <a:endParaRPr lang="en-US" dirty="0">
                        <a:solidFill>
                          <a:schemeClr val="bg1"/>
                        </a:solidFill>
                      </a:endParaRPr>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91474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p:txBody>
          <a:bodyPr>
            <a:normAutofit/>
          </a:bodyPr>
          <a:lstStyle/>
          <a:p>
            <a:pPr marL="0" indent="0">
              <a:buNone/>
            </a:pPr>
            <a:r>
              <a:rPr lang="en-US" sz="2400" dirty="0"/>
              <a:t>	</a:t>
            </a:r>
          </a:p>
          <a:p>
            <a:pPr marL="0" indent="0" algn="ctr">
              <a:buNone/>
            </a:pPr>
            <a:r>
              <a:rPr lang="en-US" sz="3200" dirty="0"/>
              <a:t>What is the population of Japan today?</a:t>
            </a:r>
          </a:p>
        </p:txBody>
      </p:sp>
    </p:spTree>
    <p:extLst>
      <p:ext uri="{BB962C8B-B14F-4D97-AF65-F5344CB8AC3E}">
        <p14:creationId xmlns:p14="http://schemas.microsoft.com/office/powerpoint/2010/main" val="3624545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sp>
        <p:nvSpPr>
          <p:cNvPr id="3" name="Content Placeholder 2"/>
          <p:cNvSpPr>
            <a:spLocks noGrp="1"/>
          </p:cNvSpPr>
          <p:nvPr>
            <p:ph sz="quarter" idx="13"/>
          </p:nvPr>
        </p:nvSpPr>
        <p:spPr/>
        <p:txBody>
          <a:bodyPr/>
          <a:lstStyle/>
          <a:p>
            <a:r>
              <a:rPr lang="en-US" dirty="0"/>
              <a:t>County enlarges a right-of-way and takes 40 feet of an adjacent vacant forested parcel through eminent domain. Parcel was intended for single family residence development. How much should the landowner ask to be compensated for the trees?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7000" y="3387519"/>
            <a:ext cx="4116768" cy="2863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925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Reconciliation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752153779"/>
              </p:ext>
            </p:extLst>
          </p:nvPr>
        </p:nvGraphicFramePr>
        <p:xfrm>
          <a:off x="1600200" y="1600200"/>
          <a:ext cx="5942330" cy="2743200"/>
        </p:xfrm>
        <a:graphic>
          <a:graphicData uri="http://schemas.openxmlformats.org/drawingml/2006/table">
            <a:tbl>
              <a:tblPr firstRow="1" bandRow="1">
                <a:tableStyleId>{5C22544A-7EE6-4342-B048-85BDC9FD1C3A}</a:tableStyleId>
              </a:tblPr>
              <a:tblGrid>
                <a:gridCol w="4724400">
                  <a:extLst>
                    <a:ext uri="{9D8B030D-6E8A-4147-A177-3AD203B41FA5}">
                      <a16:colId xmlns="" xmlns:a16="http://schemas.microsoft.com/office/drawing/2014/main" val="20000"/>
                    </a:ext>
                  </a:extLst>
                </a:gridCol>
                <a:gridCol w="1217930">
                  <a:extLst>
                    <a:ext uri="{9D8B030D-6E8A-4147-A177-3AD203B41FA5}">
                      <a16:colId xmlns="" xmlns:a16="http://schemas.microsoft.com/office/drawing/2014/main" val="20001"/>
                    </a:ext>
                  </a:extLst>
                </a:gridCol>
              </a:tblGrid>
              <a:tr h="370840">
                <a:tc>
                  <a:txBody>
                    <a:bodyPr/>
                    <a:lstStyle/>
                    <a:p>
                      <a:pPr algn="ctr"/>
                      <a:r>
                        <a:rPr lang="en-US" sz="2800" dirty="0">
                          <a:solidFill>
                            <a:schemeClr val="bg1"/>
                          </a:solidFill>
                        </a:rPr>
                        <a:t>Method</a:t>
                      </a:r>
                    </a:p>
                  </a:txBody>
                  <a:tcPr/>
                </a:tc>
                <a:tc>
                  <a:txBody>
                    <a:bodyPr/>
                    <a:lstStyle/>
                    <a:p>
                      <a:pPr algn="ctr"/>
                      <a:r>
                        <a:rPr lang="en-US" sz="2800" dirty="0">
                          <a:solidFill>
                            <a:schemeClr val="bg1"/>
                          </a:solidFill>
                        </a:rPr>
                        <a:t>Output</a:t>
                      </a:r>
                    </a:p>
                  </a:txBody>
                  <a:tcPr/>
                </a:tc>
                <a:extLst>
                  <a:ext uri="{0D108BD9-81ED-4DB2-BD59-A6C34878D82A}">
                    <a16:rowId xmlns="" xmlns:a16="http://schemas.microsoft.com/office/drawing/2014/main" val="10000"/>
                  </a:ext>
                </a:extLst>
              </a:tr>
              <a:tr h="370840">
                <a:tc>
                  <a:txBody>
                    <a:bodyPr/>
                    <a:lstStyle/>
                    <a:p>
                      <a:r>
                        <a:rPr lang="en-US" dirty="0" smtClean="0">
                          <a:solidFill>
                            <a:schemeClr val="bg1"/>
                          </a:solidFill>
                        </a:rPr>
                        <a:t>Reproduction Direct Cost Technique</a:t>
                      </a:r>
                      <a:endParaRPr lang="en-US" dirty="0">
                        <a:solidFill>
                          <a:schemeClr val="bg1"/>
                        </a:solidFill>
                      </a:endParaRPr>
                    </a:p>
                  </a:txBody>
                  <a:tcPr/>
                </a:tc>
                <a:tc>
                  <a:txBody>
                    <a:bodyPr/>
                    <a:lstStyle/>
                    <a:p>
                      <a:pPr algn="r"/>
                      <a:r>
                        <a:rPr lang="en-US" dirty="0">
                          <a:solidFill>
                            <a:schemeClr val="bg1"/>
                          </a:solidFill>
                        </a:rPr>
                        <a:t>$8,000,000</a:t>
                      </a:r>
                    </a:p>
                  </a:txBody>
                  <a:tcPr/>
                </a:tc>
                <a:extLst>
                  <a:ext uri="{0D108BD9-81ED-4DB2-BD59-A6C34878D82A}">
                    <a16:rowId xmlns="" xmlns:a16="http://schemas.microsoft.com/office/drawing/2014/main" val="10001"/>
                  </a:ext>
                </a:extLst>
              </a:tr>
              <a:tr h="370840">
                <a:tc>
                  <a:txBody>
                    <a:bodyPr/>
                    <a:lstStyle/>
                    <a:p>
                      <a:r>
                        <a:rPr lang="en-US" dirty="0" smtClean="0">
                          <a:solidFill>
                            <a:schemeClr val="bg1"/>
                          </a:solidFill>
                        </a:rPr>
                        <a:t>Reproduction Trunk Formula Technique</a:t>
                      </a:r>
                      <a:endParaRPr lang="en-US" dirty="0">
                        <a:solidFill>
                          <a:schemeClr val="bg1"/>
                        </a:solidFill>
                      </a:endParaRPr>
                    </a:p>
                  </a:txBody>
                  <a:tcPr/>
                </a:tc>
                <a:tc>
                  <a:txBody>
                    <a:bodyPr/>
                    <a:lstStyle/>
                    <a:p>
                      <a:pPr algn="r"/>
                      <a:r>
                        <a:rPr lang="en-US" dirty="0">
                          <a:solidFill>
                            <a:schemeClr val="bg1"/>
                          </a:solidFill>
                        </a:rPr>
                        <a:t>$120,127</a:t>
                      </a:r>
                    </a:p>
                  </a:txBody>
                  <a:tcPr/>
                </a:tc>
              </a:tr>
              <a:tr h="370840">
                <a:tc>
                  <a:txBody>
                    <a:bodyPr/>
                    <a:lstStyle/>
                    <a:p>
                      <a:r>
                        <a:rPr lang="en-US" dirty="0">
                          <a:solidFill>
                            <a:schemeClr val="bg1"/>
                          </a:solidFill>
                        </a:rPr>
                        <a:t>Cost Forwarding</a:t>
                      </a:r>
                    </a:p>
                  </a:txBody>
                  <a:tcPr/>
                </a:tc>
                <a:tc>
                  <a:txBody>
                    <a:bodyPr/>
                    <a:lstStyle/>
                    <a:p>
                      <a:pPr algn="r"/>
                      <a:r>
                        <a:rPr lang="en-US" dirty="0">
                          <a:solidFill>
                            <a:schemeClr val="bg1"/>
                          </a:solidFill>
                        </a:rPr>
                        <a:t>  $40,542</a:t>
                      </a:r>
                    </a:p>
                  </a:txBody>
                  <a:tcPr/>
                </a:tc>
                <a:extLst>
                  <a:ext uri="{0D108BD9-81ED-4DB2-BD59-A6C34878D82A}">
                    <a16:rowId xmlns="" xmlns:a16="http://schemas.microsoft.com/office/drawing/2014/main" val="10002"/>
                  </a:ext>
                </a:extLst>
              </a:tr>
              <a:tr h="370840">
                <a:tc>
                  <a:txBody>
                    <a:bodyPr/>
                    <a:lstStyle/>
                    <a:p>
                      <a:r>
                        <a:rPr lang="en-US" dirty="0">
                          <a:solidFill>
                            <a:schemeClr val="bg1"/>
                          </a:solidFill>
                        </a:rPr>
                        <a:t>Timber Value</a:t>
                      </a:r>
                    </a:p>
                  </a:txBody>
                  <a:tcPr/>
                </a:tc>
                <a:tc>
                  <a:txBody>
                    <a:bodyPr/>
                    <a:lstStyle/>
                    <a:p>
                      <a:pPr algn="r"/>
                      <a:r>
                        <a:rPr lang="en-US" dirty="0">
                          <a:solidFill>
                            <a:schemeClr val="bg1"/>
                          </a:solidFill>
                        </a:rPr>
                        <a:t>$8,654</a:t>
                      </a:r>
                    </a:p>
                  </a:txBody>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Pulpwood Value</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$456</a:t>
                      </a:r>
                    </a:p>
                  </a:txBody>
                  <a:tcPr/>
                </a:tc>
                <a:extLst>
                  <a:ext uri="{0D108BD9-81ED-4DB2-BD59-A6C34878D82A}">
                    <a16:rowId xmlns="" xmlns:a16="http://schemas.microsoft.com/office/drawing/2014/main" val="10005"/>
                  </a:ext>
                </a:extLst>
              </a:tr>
              <a:tr h="370840">
                <a:tc>
                  <a:txBody>
                    <a:bodyPr/>
                    <a:lstStyle/>
                    <a:p>
                      <a:r>
                        <a:rPr lang="en-US" dirty="0" smtClean="0">
                          <a:solidFill>
                            <a:schemeClr val="bg1"/>
                          </a:solidFill>
                        </a:rPr>
                        <a:t>Paired Sales Technique as % of canopy cover</a:t>
                      </a:r>
                      <a:endParaRPr lang="en-US" dirty="0">
                        <a:solidFill>
                          <a:schemeClr val="bg1"/>
                        </a:solidFill>
                      </a:endParaRPr>
                    </a:p>
                  </a:txBody>
                  <a:tcPr/>
                </a:tc>
                <a:tc>
                  <a:txBody>
                    <a:bodyPr/>
                    <a:lstStyle/>
                    <a:p>
                      <a:pPr algn="r"/>
                      <a:r>
                        <a:rPr lang="en-US" dirty="0">
                          <a:solidFill>
                            <a:schemeClr val="bg1"/>
                          </a:solidFill>
                        </a:rPr>
                        <a:t>$8,000</a:t>
                      </a:r>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2272535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(1)</a:t>
            </a:r>
          </a:p>
        </p:txBody>
      </p:sp>
      <p:sp>
        <p:nvSpPr>
          <p:cNvPr id="3" name="Content Placeholder 2"/>
          <p:cNvSpPr>
            <a:spLocks noGrp="1"/>
          </p:cNvSpPr>
          <p:nvPr>
            <p:ph sz="quarter" idx="13"/>
          </p:nvPr>
        </p:nvSpPr>
        <p:spPr/>
        <p:txBody>
          <a:bodyPr/>
          <a:lstStyle/>
          <a:p>
            <a:r>
              <a:rPr lang="en-US" dirty="0"/>
              <a:t>Golf Course Fire – Insurance Claim</a:t>
            </a:r>
          </a:p>
        </p:txBody>
      </p:sp>
      <p:pic>
        <p:nvPicPr>
          <p:cNvPr id="1026" name="Picture 2" descr="G:\Arboriculture\Arborist Reports\JRS\Robinson Ranch\Photos by Tree Number\Robinson Ranch 2016 Tree 1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15" b="21428"/>
          <a:stretch/>
        </p:blipFill>
        <p:spPr bwMode="auto">
          <a:xfrm>
            <a:off x="2057400" y="2235200"/>
            <a:ext cx="5257800" cy="4469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7023863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a:t>
            </a:r>
          </a:p>
        </p:txBody>
      </p:sp>
      <p:sp>
        <p:nvSpPr>
          <p:cNvPr id="3" name="Content Placeholder 2"/>
          <p:cNvSpPr>
            <a:spLocks noGrp="1"/>
          </p:cNvSpPr>
          <p:nvPr>
            <p:ph sz="quarter" idx="13"/>
          </p:nvPr>
        </p:nvSpPr>
        <p:spPr/>
        <p:txBody>
          <a:bodyPr/>
          <a:lstStyle/>
          <a:p>
            <a:r>
              <a:rPr lang="en-US" dirty="0"/>
              <a:t>Homeowner may damage protected common-area tree roots</a:t>
            </a:r>
          </a:p>
        </p:txBody>
      </p:sp>
      <p:pic>
        <p:nvPicPr>
          <p:cNvPr id="1026" name="Picture 2" descr="C:\Users\James\Desktop\Work\Class One Arboriculture\Reports\Individual Clients\Optimum Property Management\photos\IMG_1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127250"/>
            <a:ext cx="601980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3606770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(3)</a:t>
            </a:r>
          </a:p>
        </p:txBody>
      </p:sp>
      <p:sp>
        <p:nvSpPr>
          <p:cNvPr id="3" name="Content Placeholder 2"/>
          <p:cNvSpPr>
            <a:spLocks noGrp="1"/>
          </p:cNvSpPr>
          <p:nvPr>
            <p:ph sz="quarter" idx="13"/>
          </p:nvPr>
        </p:nvSpPr>
        <p:spPr/>
        <p:txBody>
          <a:bodyPr/>
          <a:lstStyle/>
          <a:p>
            <a:r>
              <a:rPr lang="en-US" dirty="0"/>
              <a:t>Neighbor’s construction damages trees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5" name="Picture 4" descr="G:\Arboriculture\Arborist Reports\Individual Clients\Berndt\IMG_524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700" y="2209800"/>
            <a:ext cx="4597400" cy="3451225"/>
          </a:xfrm>
          <a:prstGeom prst="rect">
            <a:avLst/>
          </a:prstGeom>
          <a:noFill/>
          <a:ln>
            <a:noFill/>
          </a:ln>
        </p:spPr>
      </p:pic>
    </p:spTree>
    <p:extLst>
      <p:ext uri="{BB962C8B-B14F-4D97-AF65-F5344CB8AC3E}">
        <p14:creationId xmlns:p14="http://schemas.microsoft.com/office/powerpoint/2010/main" val="11746165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(3)</a:t>
            </a:r>
          </a:p>
        </p:txBody>
      </p:sp>
      <p:sp>
        <p:nvSpPr>
          <p:cNvPr id="3" name="Content Placeholder 2"/>
          <p:cNvSpPr>
            <a:spLocks noGrp="1"/>
          </p:cNvSpPr>
          <p:nvPr>
            <p:ph sz="quarter" idx="13"/>
          </p:nvPr>
        </p:nvSpPr>
        <p:spPr/>
        <p:txBody>
          <a:bodyPr/>
          <a:lstStyle/>
          <a:p>
            <a:r>
              <a:rPr lang="en-US" dirty="0"/>
              <a:t>Neighbor’s construction damages trees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pic>
        <p:nvPicPr>
          <p:cNvPr id="5" name="Picture 4" descr="G:\Arboriculture\Arborist Reports\Individual Clients\Berndt\IMG_524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700" y="2209800"/>
            <a:ext cx="4597400" cy="3451225"/>
          </a:xfrm>
          <a:prstGeom prst="rect">
            <a:avLst/>
          </a:prstGeom>
          <a:noFill/>
          <a:ln>
            <a:noFill/>
          </a:ln>
        </p:spPr>
      </p:pic>
      <p:pic>
        <p:nvPicPr>
          <p:cNvPr id="6" name="Picture 5" descr="G:\Arboriculture\Arborist Reports\Individual Clients\Berndt\Photo 5.21.15\IMG_536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5040" y="2157411"/>
            <a:ext cx="4671060" cy="3503613"/>
          </a:xfrm>
          <a:prstGeom prst="rect">
            <a:avLst/>
          </a:prstGeom>
          <a:noFill/>
          <a:ln>
            <a:noFill/>
          </a:ln>
        </p:spPr>
      </p:pic>
    </p:spTree>
    <p:extLst>
      <p:ext uri="{BB962C8B-B14F-4D97-AF65-F5344CB8AC3E}">
        <p14:creationId xmlns:p14="http://schemas.microsoft.com/office/powerpoint/2010/main" val="20494883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(3)</a:t>
            </a:r>
          </a:p>
        </p:txBody>
      </p:sp>
      <p:sp>
        <p:nvSpPr>
          <p:cNvPr id="3" name="Content Placeholder 2"/>
          <p:cNvSpPr>
            <a:spLocks noGrp="1"/>
          </p:cNvSpPr>
          <p:nvPr>
            <p:ph sz="quarter" idx="13"/>
          </p:nvPr>
        </p:nvSpPr>
        <p:spPr/>
        <p:txBody>
          <a:bodyPr/>
          <a:lstStyle/>
          <a:p>
            <a:r>
              <a:rPr lang="en-US" dirty="0"/>
              <a:t>Neighbor’s construction damages trees</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54" descr="Description: G:\Arboriculture\Arborist Reports\Individual Clients\Berndt\IMG_5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362200"/>
            <a:ext cx="2987675" cy="3984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398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a:t>
            </a:r>
            <a:r>
              <a:rPr kumimoji="0" lang="en-US" sz="6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bwMode="auto">
          <a:xfrm>
            <a:off x="4953000" y="2386965"/>
            <a:ext cx="2628900" cy="3959860"/>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2423281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(4)</a:t>
            </a:r>
          </a:p>
        </p:txBody>
      </p:sp>
      <p:sp>
        <p:nvSpPr>
          <p:cNvPr id="3" name="Content Placeholder 2"/>
          <p:cNvSpPr>
            <a:spLocks noGrp="1"/>
          </p:cNvSpPr>
          <p:nvPr>
            <p:ph sz="quarter" idx="13"/>
          </p:nvPr>
        </p:nvSpPr>
        <p:spPr/>
        <p:txBody>
          <a:bodyPr/>
          <a:lstStyle/>
          <a:p>
            <a:r>
              <a:rPr lang="en-US" dirty="0"/>
              <a:t>Film Shoot Location Tree Damage</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0" y="398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a:t>
            </a:r>
            <a:r>
              <a:rPr kumimoji="0" lang="en-US" sz="6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8" descr="G:\Arboriculture\Arborist Reports\Individual Clients\Levon\JPEG\Levon Photo 02.jpg"/>
          <p:cNvPicPr/>
          <p:nvPr/>
        </p:nvPicPr>
        <p:blipFill>
          <a:blip r:embed="rId2">
            <a:extLst>
              <a:ext uri="{28A0092B-C50C-407E-A947-70E740481C1C}">
                <a14:useLocalDpi xmlns:a14="http://schemas.microsoft.com/office/drawing/2010/main" val="0"/>
              </a:ext>
            </a:extLst>
          </a:blip>
          <a:srcRect/>
          <a:stretch>
            <a:fillRect/>
          </a:stretch>
        </p:blipFill>
        <p:spPr bwMode="auto">
          <a:xfrm>
            <a:off x="1779587" y="2184400"/>
            <a:ext cx="5584825" cy="4191238"/>
          </a:xfrm>
          <a:prstGeom prst="rect">
            <a:avLst/>
          </a:prstGeom>
          <a:noFill/>
          <a:ln>
            <a:no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7131549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(4)</a:t>
            </a:r>
          </a:p>
        </p:txBody>
      </p:sp>
      <p:sp>
        <p:nvSpPr>
          <p:cNvPr id="3" name="Content Placeholder 2"/>
          <p:cNvSpPr>
            <a:spLocks noGrp="1"/>
          </p:cNvSpPr>
          <p:nvPr>
            <p:ph sz="quarter" idx="13"/>
          </p:nvPr>
        </p:nvSpPr>
        <p:spPr/>
        <p:txBody>
          <a:bodyPr/>
          <a:lstStyle/>
          <a:p>
            <a:r>
              <a:rPr lang="en-US" dirty="0"/>
              <a:t>Film Shoot Location Tree Damage</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0" y="398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a:t>
            </a:r>
            <a:r>
              <a:rPr kumimoji="0" lang="en-US" sz="6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0" name="Picture 9" descr="G:\Arboriculture\Arborist Reports\Individual Clients\Levon\Levon Photo 09.JPG"/>
          <p:cNvPicPr/>
          <p:nvPr/>
        </p:nvPicPr>
        <p:blipFill rotWithShape="1">
          <a:blip r:embed="rId2" cstate="print">
            <a:extLst>
              <a:ext uri="{28A0092B-C50C-407E-A947-70E740481C1C}">
                <a14:useLocalDpi xmlns:a14="http://schemas.microsoft.com/office/drawing/2010/main" val="0"/>
              </a:ext>
            </a:extLst>
          </a:blip>
          <a:srcRect t="22445" b="15396"/>
          <a:stretch/>
        </p:blipFill>
        <p:spPr bwMode="auto">
          <a:xfrm>
            <a:off x="685800" y="2460625"/>
            <a:ext cx="3676452" cy="3048000"/>
          </a:xfrm>
          <a:prstGeom prst="rect">
            <a:avLst/>
          </a:prstGeom>
          <a:noFill/>
          <a:ln>
            <a:noFill/>
          </a:ln>
        </p:spPr>
      </p:pic>
      <p:pic>
        <p:nvPicPr>
          <p:cNvPr id="11" name="Picture 10" descr="G:\Arboriculture\Arborist Reports\Individual Clients\Levon\Levon Photo 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95115"/>
            <a:ext cx="2683188" cy="3579019"/>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9830405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(4)</a:t>
            </a:r>
          </a:p>
        </p:txBody>
      </p:sp>
      <p:sp>
        <p:nvSpPr>
          <p:cNvPr id="3" name="Content Placeholder 2"/>
          <p:cNvSpPr>
            <a:spLocks noGrp="1"/>
          </p:cNvSpPr>
          <p:nvPr>
            <p:ph sz="quarter" idx="13"/>
          </p:nvPr>
        </p:nvSpPr>
        <p:spPr/>
        <p:txBody>
          <a:bodyPr/>
          <a:lstStyle/>
          <a:p>
            <a:r>
              <a:rPr lang="en-US" dirty="0"/>
              <a:t>Film Shoot Location Tree Damage</a:t>
            </a:r>
          </a:p>
          <a:p>
            <a:pPr marL="457200" lvl="1" indent="0">
              <a:buNone/>
            </a:pPr>
            <a:r>
              <a:rPr lang="en-US" sz="1800" dirty="0"/>
              <a:t>Evidence of film shoots using the trees:</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0" y="398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a:t>
            </a:r>
            <a:r>
              <a:rPr kumimoji="0" lang="en-US" sz="6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8" descr="C:\Users\James\Desktop\Work\Class One Arboriculture\Reports\Individual Clients\Levon\photos\IMG_07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971800"/>
            <a:ext cx="4129088" cy="2757004"/>
          </a:xfrm>
          <a:prstGeom prst="rect">
            <a:avLst/>
          </a:prstGeom>
          <a:noFill/>
          <a:ln>
            <a:noFill/>
          </a:ln>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t="12413" b="3719"/>
          <a:stretch/>
        </p:blipFill>
        <p:spPr bwMode="auto">
          <a:xfrm>
            <a:off x="5219701" y="2590800"/>
            <a:ext cx="2666999" cy="3978215"/>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34502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a:xfrm>
            <a:off x="609600" y="1600200"/>
            <a:ext cx="7924800" cy="4724400"/>
          </a:xfrm>
        </p:spPr>
        <p:txBody>
          <a:bodyPr>
            <a:normAutofit/>
          </a:bodyPr>
          <a:lstStyle/>
          <a:p>
            <a:r>
              <a:rPr lang="en-US" sz="2400" dirty="0"/>
              <a:t>Population of Japan</a:t>
            </a:r>
          </a:p>
          <a:p>
            <a:pPr lvl="1"/>
            <a:r>
              <a:rPr lang="en-US" sz="2400" dirty="0"/>
              <a:t>Encyclopedia from 1985 says population is 120.2 million </a:t>
            </a:r>
            <a:r>
              <a:rPr lang="en-US" sz="2400" dirty="0" smtClean="0"/>
              <a:t>people</a:t>
            </a:r>
            <a:endParaRPr lang="en-US" sz="2400" dirty="0"/>
          </a:p>
        </p:txBody>
      </p:sp>
    </p:spTree>
    <p:extLst>
      <p:ext uri="{BB962C8B-B14F-4D97-AF65-F5344CB8AC3E}">
        <p14:creationId xmlns:p14="http://schemas.microsoft.com/office/powerpoint/2010/main" val="9110501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(4)</a:t>
            </a:r>
          </a:p>
        </p:txBody>
      </p:sp>
      <p:sp>
        <p:nvSpPr>
          <p:cNvPr id="3" name="Content Placeholder 2"/>
          <p:cNvSpPr>
            <a:spLocks noGrp="1"/>
          </p:cNvSpPr>
          <p:nvPr>
            <p:ph sz="quarter" idx="13"/>
          </p:nvPr>
        </p:nvSpPr>
        <p:spPr/>
        <p:txBody>
          <a:bodyPr/>
          <a:lstStyle/>
          <a:p>
            <a:r>
              <a:rPr lang="en-US" dirty="0"/>
              <a:t>Film Shoot Location Tree Damage</a:t>
            </a:r>
          </a:p>
          <a:p>
            <a:pPr marL="457200" lvl="1" indent="0">
              <a:buNone/>
            </a:pPr>
            <a:r>
              <a:rPr lang="en-US" sz="1800" dirty="0"/>
              <a:t>Evidence that production companies have declined to use the site and how much income has been generated by film shoots:</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0" y="398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a:t>
            </a:r>
            <a:r>
              <a:rPr kumimoji="0" lang="en-US" sz="6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8" descr="C:\Users\James\Desktop\Work\Class One Arboriculture\Reports\Individual Clients\Levon\letters of rejection\MHP_LocationLetter.jpg"/>
          <p:cNvPicPr/>
          <p:nvPr/>
        </p:nvPicPr>
        <p:blipFill rotWithShape="1">
          <a:blip r:embed="rId2" cstate="print">
            <a:extLst>
              <a:ext uri="{28A0092B-C50C-407E-A947-70E740481C1C}">
                <a14:useLocalDpi xmlns:a14="http://schemas.microsoft.com/office/drawing/2010/main" val="0"/>
              </a:ext>
            </a:extLst>
          </a:blip>
          <a:srcRect l="10737" t="7080" r="11218" b="26042"/>
          <a:stretch/>
        </p:blipFill>
        <p:spPr bwMode="auto">
          <a:xfrm>
            <a:off x="990600" y="3014185"/>
            <a:ext cx="3102202" cy="3369627"/>
          </a:xfrm>
          <a:prstGeom prst="rect">
            <a:avLst/>
          </a:prstGeom>
          <a:noFill/>
          <a:ln>
            <a:noFill/>
          </a:ln>
          <a:extLst>
            <a:ext uri="{53640926-AAD7-44D8-BBD7-CCE9431645EC}">
              <a14:shadowObscured xmlns:a14="http://schemas.microsoft.com/office/drawing/2010/main"/>
            </a:ext>
          </a:extLst>
        </p:spPr>
      </p:pic>
      <p:pic>
        <p:nvPicPr>
          <p:cNvPr id="12" name="Picture 11" descr="C:\Users\James\Desktop\Work\Class One Arboriculture\Reports\Individual Clients\Levon\income approach\income documentation\Attachment-1.jpeg"/>
          <p:cNvPicPr/>
          <p:nvPr/>
        </p:nvPicPr>
        <p:blipFill rotWithShape="1">
          <a:blip r:embed="rId3">
            <a:extLst>
              <a:ext uri="{28A0092B-C50C-407E-A947-70E740481C1C}">
                <a14:useLocalDpi xmlns:a14="http://schemas.microsoft.com/office/drawing/2010/main" val="0"/>
              </a:ext>
            </a:extLst>
          </a:blip>
          <a:srcRect t="1725" r="5455"/>
          <a:stretch/>
        </p:blipFill>
        <p:spPr bwMode="auto">
          <a:xfrm>
            <a:off x="4940869" y="2929506"/>
            <a:ext cx="2429955" cy="3367769"/>
          </a:xfrm>
          <a:prstGeom prst="rect">
            <a:avLst/>
          </a:prstGeom>
          <a:noFill/>
          <a:ln>
            <a:noFill/>
          </a:ln>
        </p:spPr>
      </p:pic>
      <p:sp>
        <p:nvSpPr>
          <p:cNvPr id="5" name="Rectangle 4"/>
          <p:cNvSpPr/>
          <p:nvPr/>
        </p:nvSpPr>
        <p:spPr>
          <a:xfrm rot="21370819">
            <a:off x="4932870" y="3340621"/>
            <a:ext cx="13176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370819">
            <a:off x="4946241" y="3437090"/>
            <a:ext cx="13176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370819" flipV="1">
            <a:off x="4919450" y="3514091"/>
            <a:ext cx="568326" cy="15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1370819" flipV="1">
            <a:off x="5788147" y="3295131"/>
            <a:ext cx="568326" cy="15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370819" flipV="1">
            <a:off x="5943600" y="3382106"/>
            <a:ext cx="568326" cy="275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1370819" flipV="1">
            <a:off x="6524936" y="3237331"/>
            <a:ext cx="568326" cy="15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1562100" y="3984624"/>
            <a:ext cx="1468408" cy="76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1295400" y="4343399"/>
            <a:ext cx="533400" cy="76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1181100" y="5638799"/>
            <a:ext cx="1153304" cy="6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2057400" y="3382105"/>
            <a:ext cx="1143000" cy="122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
        <p:nvSpPr>
          <p:cNvPr id="22" name="Rectangle 21"/>
          <p:cNvSpPr/>
          <p:nvPr/>
        </p:nvSpPr>
        <p:spPr>
          <a:xfrm rot="21370819" flipV="1">
            <a:off x="5242362" y="4045332"/>
            <a:ext cx="1275117" cy="275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6822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a:t>
            </a:r>
          </a:p>
        </p:txBody>
      </p:sp>
      <p:sp>
        <p:nvSpPr>
          <p:cNvPr id="3" name="Content Placeholder 2"/>
          <p:cNvSpPr>
            <a:spLocks noGrp="1"/>
          </p:cNvSpPr>
          <p:nvPr>
            <p:ph sz="quarter" idx="13"/>
          </p:nvPr>
        </p:nvSpPr>
        <p:spPr/>
        <p:txBody>
          <a:bodyPr/>
          <a:lstStyle/>
          <a:p>
            <a:r>
              <a:rPr lang="en-US" dirty="0"/>
              <a:t>Appraise with ethics</a:t>
            </a:r>
          </a:p>
          <a:p>
            <a:r>
              <a:rPr lang="en-US" dirty="0"/>
              <a:t>Define your assignment</a:t>
            </a:r>
          </a:p>
          <a:p>
            <a:r>
              <a:rPr lang="en-US" dirty="0"/>
              <a:t>Use multiple methods</a:t>
            </a:r>
          </a:p>
          <a:p>
            <a:r>
              <a:rPr lang="en-US" dirty="0"/>
              <a:t>Reject Outliers</a:t>
            </a:r>
          </a:p>
          <a:p>
            <a:r>
              <a:rPr lang="en-US" dirty="0"/>
              <a:t>Choose a defensible conclusion</a:t>
            </a:r>
          </a:p>
          <a:p>
            <a:endParaRPr lang="en-US" dirty="0"/>
          </a:p>
        </p:txBody>
      </p:sp>
    </p:spTree>
    <p:extLst>
      <p:ext uri="{BB962C8B-B14F-4D97-AF65-F5344CB8AC3E}">
        <p14:creationId xmlns:p14="http://schemas.microsoft.com/office/powerpoint/2010/main" val="38460559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563BB9-0270-43F2-A910-5BC1C53C7063}"/>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 xmlns:a16="http://schemas.microsoft.com/office/drawing/2014/main" id="{5FF17F58-9F95-4768-A247-1D69BB15F88D}"/>
              </a:ext>
            </a:extLst>
          </p:cNvPr>
          <p:cNvSpPr>
            <a:spLocks noGrp="1"/>
          </p:cNvSpPr>
          <p:nvPr>
            <p:ph sz="quarter" idx="13"/>
          </p:nvPr>
        </p:nvSpPr>
        <p:spPr/>
        <p:txBody>
          <a:bodyPr/>
          <a:lstStyle/>
          <a:p>
            <a:r>
              <a:rPr lang="en-US" dirty="0"/>
              <a:t>What did we learn? </a:t>
            </a:r>
          </a:p>
          <a:p>
            <a:endParaRPr lang="en-US" dirty="0"/>
          </a:p>
        </p:txBody>
      </p:sp>
    </p:spTree>
    <p:extLst>
      <p:ext uri="{BB962C8B-B14F-4D97-AF65-F5344CB8AC3E}">
        <p14:creationId xmlns:p14="http://schemas.microsoft.com/office/powerpoint/2010/main" val="2267403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 Multi-Method Approach</a:t>
            </a:r>
          </a:p>
        </p:txBody>
      </p:sp>
      <p:sp>
        <p:nvSpPr>
          <p:cNvPr id="2" name="Title 1"/>
          <p:cNvSpPr>
            <a:spLocks noGrp="1"/>
          </p:cNvSpPr>
          <p:nvPr>
            <p:ph type="ctrTitle"/>
          </p:nvPr>
        </p:nvSpPr>
        <p:spPr/>
        <p:txBody>
          <a:bodyPr/>
          <a:lstStyle/>
          <a:p>
            <a:r>
              <a:rPr lang="en-US" b="1" dirty="0"/>
              <a:t>Anchoring Tree Appraisal</a:t>
            </a:r>
          </a:p>
        </p:txBody>
      </p:sp>
      <p:sp>
        <p:nvSpPr>
          <p:cNvPr id="5" name="TextBox 4"/>
          <p:cNvSpPr txBox="1"/>
          <p:nvPr/>
        </p:nvSpPr>
        <p:spPr>
          <a:xfrm>
            <a:off x="6165410" y="5606534"/>
            <a:ext cx="1398140" cy="369332"/>
          </a:xfrm>
          <a:prstGeom prst="rect">
            <a:avLst/>
          </a:prstGeom>
          <a:noFill/>
        </p:spPr>
        <p:txBody>
          <a:bodyPr wrap="none" rtlCol="0">
            <a:spAutoFit/>
          </a:bodyPr>
          <a:lstStyle/>
          <a:p>
            <a:r>
              <a:rPr lang="en-US" dirty="0" smtClean="0"/>
              <a:t>March 8, 2019</a:t>
            </a:r>
            <a:endParaRPr lang="en-US" dirty="0"/>
          </a:p>
        </p:txBody>
      </p:sp>
      <p:sp>
        <p:nvSpPr>
          <p:cNvPr id="6" name="TextBox 5"/>
          <p:cNvSpPr txBox="1"/>
          <p:nvPr/>
        </p:nvSpPr>
        <p:spPr>
          <a:xfrm>
            <a:off x="3048000" y="5606534"/>
            <a:ext cx="1794466" cy="784830"/>
          </a:xfrm>
          <a:prstGeom prst="rect">
            <a:avLst/>
          </a:prstGeom>
          <a:noFill/>
        </p:spPr>
        <p:txBody>
          <a:bodyPr wrap="none" rtlCol="0">
            <a:spAutoFit/>
          </a:bodyPr>
          <a:lstStyle/>
          <a:p>
            <a:r>
              <a:rPr lang="en-US" sz="1500" dirty="0"/>
              <a:t>James Komen</a:t>
            </a:r>
          </a:p>
          <a:p>
            <a:r>
              <a:rPr lang="en-US" sz="1500" dirty="0"/>
              <a:t>BCMA #WE-9909B</a:t>
            </a:r>
          </a:p>
          <a:p>
            <a:r>
              <a:rPr lang="en-US" sz="1500" dirty="0"/>
              <a:t>RCA #555</a:t>
            </a:r>
          </a:p>
        </p:txBody>
      </p:sp>
      <p:sp>
        <p:nvSpPr>
          <p:cNvPr id="7" name="TextBox 6"/>
          <p:cNvSpPr txBox="1"/>
          <p:nvPr/>
        </p:nvSpPr>
        <p:spPr>
          <a:xfrm>
            <a:off x="443550" y="5606534"/>
            <a:ext cx="2159950" cy="584775"/>
          </a:xfrm>
          <a:prstGeom prst="rect">
            <a:avLst/>
          </a:prstGeom>
          <a:noFill/>
        </p:spPr>
        <p:txBody>
          <a:bodyPr wrap="none" rtlCol="0">
            <a:spAutoFit/>
          </a:bodyPr>
          <a:lstStyle/>
          <a:p>
            <a:r>
              <a:rPr lang="en-US" sz="1600" dirty="0"/>
              <a:t>Terrence P. Flanagan</a:t>
            </a:r>
          </a:p>
          <a:p>
            <a:r>
              <a:rPr lang="en-US" sz="1500" dirty="0"/>
              <a:t>BCMA #</a:t>
            </a:r>
            <a:r>
              <a:rPr lang="en-US" sz="1600" dirty="0"/>
              <a:t>PN-0120BMTL</a:t>
            </a:r>
            <a:endParaRPr lang="en-US" sz="1500" dirty="0"/>
          </a:p>
        </p:txBody>
      </p:sp>
    </p:spTree>
    <p:extLst>
      <p:ext uri="{BB962C8B-B14F-4D97-AF65-F5344CB8AC3E}">
        <p14:creationId xmlns:p14="http://schemas.microsoft.com/office/powerpoint/2010/main" val="1880874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a:xfrm>
            <a:off x="609600" y="1600200"/>
            <a:ext cx="7924800" cy="4724400"/>
          </a:xfrm>
        </p:spPr>
        <p:txBody>
          <a:bodyPr>
            <a:normAutofit/>
          </a:bodyPr>
          <a:lstStyle/>
          <a:p>
            <a:r>
              <a:rPr lang="en-US" sz="2400" dirty="0"/>
              <a:t>Population of Japan</a:t>
            </a:r>
          </a:p>
          <a:p>
            <a:pPr lvl="1"/>
            <a:r>
              <a:rPr lang="en-US" sz="2400" dirty="0"/>
              <a:t>Encyclopedia from 1985 says population is 120.2 million people</a:t>
            </a:r>
          </a:p>
          <a:p>
            <a:pPr lvl="1"/>
            <a:r>
              <a:rPr lang="en-US" sz="2400" dirty="0"/>
              <a:t>My Japanese-American friend says population is at least 130 million </a:t>
            </a:r>
            <a:r>
              <a:rPr lang="en-US" sz="2400" dirty="0" smtClean="0"/>
              <a:t>people</a:t>
            </a:r>
            <a:endParaRPr lang="en-US" sz="2400" dirty="0"/>
          </a:p>
        </p:txBody>
      </p:sp>
    </p:spTree>
    <p:extLst>
      <p:ext uri="{BB962C8B-B14F-4D97-AF65-F5344CB8AC3E}">
        <p14:creationId xmlns:p14="http://schemas.microsoft.com/office/powerpoint/2010/main" val="42776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a:xfrm>
            <a:off x="609600" y="1600200"/>
            <a:ext cx="7924800" cy="4724400"/>
          </a:xfrm>
        </p:spPr>
        <p:txBody>
          <a:bodyPr>
            <a:normAutofit/>
          </a:bodyPr>
          <a:lstStyle/>
          <a:p>
            <a:r>
              <a:rPr lang="en-US" sz="2400" dirty="0"/>
              <a:t>Population of Japan</a:t>
            </a:r>
          </a:p>
          <a:p>
            <a:pPr lvl="1"/>
            <a:r>
              <a:rPr lang="en-US" sz="2400" dirty="0"/>
              <a:t>Encyclopedia from 1985 says population is 120.2 million people</a:t>
            </a:r>
          </a:p>
          <a:p>
            <a:pPr lvl="1"/>
            <a:r>
              <a:rPr lang="en-US" sz="2400" dirty="0"/>
              <a:t>My Japanese-American friend says population is at least 130 million people</a:t>
            </a:r>
          </a:p>
          <a:p>
            <a:pPr lvl="1"/>
            <a:r>
              <a:rPr lang="en-US" sz="2400" dirty="0"/>
              <a:t>Wikipedia projects population to be 126 million people by January 2017</a:t>
            </a:r>
            <a:r>
              <a:rPr lang="en-US" sz="2400" dirty="0" smtClean="0"/>
              <a:t>.</a:t>
            </a:r>
            <a:endParaRPr lang="en-US" sz="2400" dirty="0"/>
          </a:p>
        </p:txBody>
      </p:sp>
    </p:spTree>
    <p:extLst>
      <p:ext uri="{BB962C8B-B14F-4D97-AF65-F5344CB8AC3E}">
        <p14:creationId xmlns:p14="http://schemas.microsoft.com/office/powerpoint/2010/main" val="3159934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a:xfrm>
            <a:off x="609600" y="1600200"/>
            <a:ext cx="7924800" cy="4724400"/>
          </a:xfrm>
        </p:spPr>
        <p:txBody>
          <a:bodyPr>
            <a:normAutofit/>
          </a:bodyPr>
          <a:lstStyle/>
          <a:p>
            <a:r>
              <a:rPr lang="en-US" sz="2400" dirty="0"/>
              <a:t>Population of Japan</a:t>
            </a:r>
          </a:p>
          <a:p>
            <a:pPr lvl="1"/>
            <a:r>
              <a:rPr lang="en-US" sz="2400" dirty="0"/>
              <a:t>Encyclopedia from 1985 says population is 120.2 million people</a:t>
            </a:r>
          </a:p>
          <a:p>
            <a:pPr lvl="1"/>
            <a:r>
              <a:rPr lang="en-US" sz="2400" dirty="0"/>
              <a:t>My Japanese-American friend says population is at least 130 million people</a:t>
            </a:r>
          </a:p>
          <a:p>
            <a:pPr lvl="1"/>
            <a:r>
              <a:rPr lang="en-US" sz="2400" dirty="0"/>
              <a:t>Wikipedia projects population to be 126 million people by January 2017.</a:t>
            </a:r>
          </a:p>
          <a:p>
            <a:pPr lvl="1"/>
            <a:r>
              <a:rPr lang="en-US" sz="2400" dirty="0"/>
              <a:t>Google says population is </a:t>
            </a:r>
            <a:r>
              <a:rPr lang="en-US" sz="2400" dirty="0" smtClean="0"/>
              <a:t>126.8 </a:t>
            </a:r>
            <a:r>
              <a:rPr lang="en-US" sz="2400" dirty="0"/>
              <a:t>million </a:t>
            </a:r>
            <a:r>
              <a:rPr lang="en-US" sz="2400" dirty="0" smtClean="0"/>
              <a:t>people</a:t>
            </a:r>
            <a:endParaRPr lang="en-US" sz="2400" dirty="0"/>
          </a:p>
        </p:txBody>
      </p:sp>
    </p:spTree>
    <p:extLst>
      <p:ext uri="{BB962C8B-B14F-4D97-AF65-F5344CB8AC3E}">
        <p14:creationId xmlns:p14="http://schemas.microsoft.com/office/powerpoint/2010/main" val="59696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Anchoring</a:t>
            </a:r>
          </a:p>
        </p:txBody>
      </p:sp>
      <p:sp>
        <p:nvSpPr>
          <p:cNvPr id="3" name="Content Placeholder 2"/>
          <p:cNvSpPr>
            <a:spLocks noGrp="1"/>
          </p:cNvSpPr>
          <p:nvPr>
            <p:ph sz="quarter" idx="13"/>
          </p:nvPr>
        </p:nvSpPr>
        <p:spPr>
          <a:xfrm>
            <a:off x="609600" y="1600200"/>
            <a:ext cx="7924800" cy="4724400"/>
          </a:xfrm>
        </p:spPr>
        <p:txBody>
          <a:bodyPr>
            <a:normAutofit/>
          </a:bodyPr>
          <a:lstStyle/>
          <a:p>
            <a:r>
              <a:rPr lang="en-US" sz="2400" dirty="0"/>
              <a:t>Population of Japan</a:t>
            </a:r>
          </a:p>
          <a:p>
            <a:pPr lvl="1"/>
            <a:r>
              <a:rPr lang="en-US" sz="2400" dirty="0"/>
              <a:t>Encyclopedia from 1985 says population is 120.2 million people</a:t>
            </a:r>
          </a:p>
          <a:p>
            <a:pPr lvl="1"/>
            <a:r>
              <a:rPr lang="en-US" sz="2400" dirty="0"/>
              <a:t>My Japanese-American friend says population is at least 130 million people</a:t>
            </a:r>
          </a:p>
          <a:p>
            <a:pPr lvl="1"/>
            <a:r>
              <a:rPr lang="en-US" sz="2400" dirty="0"/>
              <a:t>Wikipedia projects population to be 126 million people by January 2017.</a:t>
            </a:r>
          </a:p>
          <a:p>
            <a:pPr lvl="1"/>
            <a:r>
              <a:rPr lang="en-US" sz="2400" dirty="0"/>
              <a:t>Google says population is </a:t>
            </a:r>
            <a:r>
              <a:rPr lang="en-US" sz="2400" dirty="0" smtClean="0"/>
              <a:t>126.8 </a:t>
            </a:r>
            <a:r>
              <a:rPr lang="en-US" sz="2400" dirty="0"/>
              <a:t>million people</a:t>
            </a:r>
          </a:p>
          <a:p>
            <a:pPr lvl="1"/>
            <a:r>
              <a:rPr lang="en-US" sz="2400" dirty="0"/>
              <a:t>Census says population is 127,110,000 in February 2016</a:t>
            </a:r>
          </a:p>
        </p:txBody>
      </p:sp>
    </p:spTree>
    <p:extLst>
      <p:ext uri="{BB962C8B-B14F-4D97-AF65-F5344CB8AC3E}">
        <p14:creationId xmlns:p14="http://schemas.microsoft.com/office/powerpoint/2010/main" val="109373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F306CC-A103-44B1-9C2A-BB48959E2C3C}"/>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 xmlns:a16="http://schemas.microsoft.com/office/drawing/2014/main" id="{D1153B70-20B7-4127-BD7D-96EC5CE4CD2D}"/>
              </a:ext>
            </a:extLst>
          </p:cNvPr>
          <p:cNvSpPr>
            <a:spLocks noGrp="1"/>
          </p:cNvSpPr>
          <p:nvPr>
            <p:ph sz="quarter" idx="13"/>
          </p:nvPr>
        </p:nvSpPr>
        <p:spPr/>
        <p:txBody>
          <a:bodyPr>
            <a:normAutofit fontScale="92500" lnSpcReduction="10000"/>
          </a:bodyPr>
          <a:lstStyle/>
          <a:p>
            <a:r>
              <a:rPr lang="en-US" dirty="0"/>
              <a:t>Terrence P. Flanagan</a:t>
            </a:r>
          </a:p>
          <a:p>
            <a:pPr lvl="1"/>
            <a:r>
              <a:rPr lang="en-US" dirty="0"/>
              <a:t>Member of </a:t>
            </a:r>
            <a:r>
              <a:rPr lang="en-US" dirty="0" smtClean="0"/>
              <a:t>ASCA </a:t>
            </a:r>
            <a:r>
              <a:rPr lang="en-US" dirty="0"/>
              <a:t>TPAQ Committee</a:t>
            </a:r>
          </a:p>
          <a:p>
            <a:pPr lvl="1"/>
            <a:r>
              <a:rPr lang="en-US" dirty="0"/>
              <a:t>Past president and board member of ISA</a:t>
            </a:r>
          </a:p>
          <a:p>
            <a:pPr lvl="1"/>
            <a:r>
              <a:rPr lang="en-US" dirty="0"/>
              <a:t>Chair of the panel of experts for TRAQ</a:t>
            </a:r>
          </a:p>
          <a:p>
            <a:pPr lvl="1"/>
            <a:r>
              <a:rPr lang="en-US" dirty="0"/>
              <a:t>Past President and board member of PNW-ISA </a:t>
            </a:r>
          </a:p>
          <a:p>
            <a:pPr lvl="1"/>
            <a:r>
              <a:rPr lang="en-US" dirty="0"/>
              <a:t>Board Certified Master Arborist (BCMA)</a:t>
            </a:r>
          </a:p>
          <a:p>
            <a:r>
              <a:rPr lang="en-US" dirty="0"/>
              <a:t>James Komen</a:t>
            </a:r>
          </a:p>
          <a:p>
            <a:pPr lvl="1"/>
            <a:r>
              <a:rPr lang="en-US" dirty="0"/>
              <a:t>Registered Consulting Arborist (RCA) and Board Certified Master Arborist (BCMA)</a:t>
            </a:r>
          </a:p>
          <a:p>
            <a:pPr lvl="1"/>
            <a:r>
              <a:rPr lang="en-US" dirty="0"/>
              <a:t>Author of </a:t>
            </a:r>
            <a:r>
              <a:rPr lang="en-US" dirty="0" smtClean="0"/>
              <a:t>articles </a:t>
            </a:r>
            <a:r>
              <a:rPr lang="en-US" dirty="0"/>
              <a:t>and studies regarding appraisal published in </a:t>
            </a:r>
            <a:r>
              <a:rPr lang="en-US" i="1" dirty="0"/>
              <a:t>ISA Arborist News, Western Chapter Newsletter, ASCA </a:t>
            </a:r>
            <a:r>
              <a:rPr lang="en-US" i="1" dirty="0" err="1"/>
              <a:t>Newsetter</a:t>
            </a:r>
            <a:r>
              <a:rPr lang="en-US" i="1" dirty="0"/>
              <a:t>.</a:t>
            </a:r>
            <a:endParaRPr lang="en-US" dirty="0"/>
          </a:p>
        </p:txBody>
      </p:sp>
    </p:spTree>
    <p:extLst>
      <p:ext uri="{BB962C8B-B14F-4D97-AF65-F5344CB8AC3E}">
        <p14:creationId xmlns:p14="http://schemas.microsoft.com/office/powerpoint/2010/main" val="3116600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2286000"/>
            <a:ext cx="7924800" cy="3429000"/>
          </a:xfrm>
        </p:spPr>
        <p:txBody>
          <a:bodyPr>
            <a:normAutofit/>
          </a:bodyPr>
          <a:lstStyle/>
          <a:p>
            <a:pPr marL="0" indent="0" algn="ctr">
              <a:buNone/>
            </a:pPr>
            <a:r>
              <a:rPr lang="en-US" sz="3600" b="1" dirty="0"/>
              <a:t>So what’s the right answer?</a:t>
            </a:r>
          </a:p>
        </p:txBody>
      </p:sp>
    </p:spTree>
    <p:extLst>
      <p:ext uri="{BB962C8B-B14F-4D97-AF65-F5344CB8AC3E}">
        <p14:creationId xmlns:p14="http://schemas.microsoft.com/office/powerpoint/2010/main" val="1046503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2286000"/>
            <a:ext cx="7924800" cy="3429000"/>
          </a:xfrm>
        </p:spPr>
        <p:txBody>
          <a:bodyPr>
            <a:normAutofit/>
          </a:bodyPr>
          <a:lstStyle/>
          <a:p>
            <a:pPr marL="0" indent="0" algn="ctr">
              <a:buNone/>
            </a:pPr>
            <a:r>
              <a:rPr lang="en-US" sz="3600" b="1" dirty="0"/>
              <a:t>So what’s the right answer?</a:t>
            </a:r>
          </a:p>
          <a:p>
            <a:pPr marL="0" indent="0" algn="ctr">
              <a:buNone/>
            </a:pPr>
            <a:endParaRPr lang="en-US" sz="3600" b="1" dirty="0"/>
          </a:p>
          <a:p>
            <a:pPr marL="0" indent="0" algn="ctr">
              <a:buNone/>
            </a:pPr>
            <a:r>
              <a:rPr lang="en-US" sz="3200" dirty="0"/>
              <a:t>Choose one and defend it</a:t>
            </a:r>
          </a:p>
        </p:txBody>
      </p:sp>
    </p:spTree>
    <p:extLst>
      <p:ext uri="{BB962C8B-B14F-4D97-AF65-F5344CB8AC3E}">
        <p14:creationId xmlns:p14="http://schemas.microsoft.com/office/powerpoint/2010/main" val="283143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Tree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sz="2400" dirty="0"/>
              <a:t>Trees Have Value</a:t>
            </a:r>
          </a:p>
          <a:p>
            <a:r>
              <a:rPr lang="en-US" sz="2400" dirty="0"/>
              <a:t>Appraisal is an </a:t>
            </a:r>
            <a:r>
              <a:rPr lang="en-US" sz="2400" u="sng" dirty="0"/>
              <a:t>Opinion of Value</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52600"/>
            <a:ext cx="3124200" cy="43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C:\Users\James\Desktop\Work\Arboriculture\Research and Education\Teaching and courses\Appraisal Workshop\Powerpoint\price-tag-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2502">
            <a:off x="4352331" y="4197758"/>
            <a:ext cx="2684462" cy="211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53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in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Must remain objective</a:t>
            </a:r>
          </a:p>
          <a:p>
            <a:r>
              <a:rPr lang="en-US" dirty="0"/>
              <a:t>Appraisals with the same assignment should remain the same regardless of the client or side</a:t>
            </a:r>
          </a:p>
          <a:p>
            <a:r>
              <a:rPr lang="en-US" dirty="0"/>
              <a:t>Avoid boosting or suppressing value to support a side</a:t>
            </a:r>
          </a:p>
          <a:p>
            <a:pPr lvl="1"/>
            <a:r>
              <a:rPr lang="en-US" dirty="0"/>
              <a:t>“Bought yourself a bigger tree.”</a:t>
            </a:r>
          </a:p>
          <a:p>
            <a:pPr lvl="1"/>
            <a:r>
              <a:rPr lang="en-US" dirty="0"/>
              <a:t>“Massaging numbers”</a:t>
            </a:r>
          </a:p>
          <a:p>
            <a:pPr lvl="1"/>
            <a:r>
              <a:rPr lang="en-US" dirty="0"/>
              <a:t>Revisions of </a:t>
            </a:r>
            <a:r>
              <a:rPr lang="en-US" dirty="0" smtClean="0"/>
              <a:t>substance</a:t>
            </a:r>
          </a:p>
          <a:p>
            <a:pPr lvl="2"/>
            <a:r>
              <a:rPr lang="en-US" dirty="0"/>
              <a:t>“I would be happy to correct mistakes, but not to change facts and/or my opinion</a:t>
            </a:r>
            <a:r>
              <a:rPr lang="en-US" dirty="0" smtClean="0"/>
              <a:t>.”</a:t>
            </a:r>
            <a:endParaRPr lang="en-US" dirty="0"/>
          </a:p>
        </p:txBody>
      </p:sp>
    </p:spTree>
    <p:extLst>
      <p:ext uri="{BB962C8B-B14F-4D97-AF65-F5344CB8AC3E}">
        <p14:creationId xmlns:p14="http://schemas.microsoft.com/office/powerpoint/2010/main" val="306791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Guide for Plant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Council of Tree and Landscape Appraisers</a:t>
            </a:r>
          </a:p>
          <a:p>
            <a:r>
              <a:rPr lang="en-US" dirty="0"/>
              <a:t>ISA Regional Plant Appraisal Committees (RPACs)</a:t>
            </a:r>
          </a:p>
          <a:p>
            <a:pPr lvl="1"/>
            <a:r>
              <a:rPr lang="en-US" dirty="0"/>
              <a:t>Regional Species Classification Guides</a:t>
            </a:r>
          </a:p>
        </p:txBody>
      </p:sp>
    </p:spTree>
    <p:extLst>
      <p:ext uri="{BB962C8B-B14F-4D97-AF65-F5344CB8AC3E}">
        <p14:creationId xmlns:p14="http://schemas.microsoft.com/office/powerpoint/2010/main" val="394264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Tree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sz="2400" dirty="0"/>
              <a:t>Reasons for Appraisal</a:t>
            </a:r>
          </a:p>
          <a:p>
            <a:pPr lvl="1"/>
            <a:r>
              <a:rPr lang="en-US" sz="2400" dirty="0"/>
              <a:t>Disputes/Litigation</a:t>
            </a:r>
          </a:p>
          <a:p>
            <a:pPr lvl="1"/>
            <a:r>
              <a:rPr lang="en-US" sz="2400" dirty="0"/>
              <a:t>Inventory/Management</a:t>
            </a:r>
          </a:p>
          <a:p>
            <a:pPr lvl="1"/>
            <a:r>
              <a:rPr lang="en-US" sz="2400" dirty="0"/>
              <a:t>Insurance</a:t>
            </a:r>
          </a:p>
          <a:p>
            <a:pPr lvl="1"/>
            <a:r>
              <a:rPr lang="en-US" sz="2400" dirty="0"/>
              <a:t>Construction Bonding</a:t>
            </a:r>
          </a:p>
          <a:p>
            <a:pPr lvl="1"/>
            <a:r>
              <a:rPr lang="en-US" sz="2400" dirty="0"/>
              <a:t>Municipal Fines</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52600"/>
            <a:ext cx="3124200" cy="43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C:\Users\James\Desktop\Work\Arboriculture\Research and Education\Teaching and courses\Appraisal Workshop\Powerpoint\price-tag-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2502">
            <a:off x="4352331" y="4197758"/>
            <a:ext cx="2684462" cy="211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4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Sales Comparison Approach</a:t>
            </a:r>
          </a:p>
          <a:p>
            <a:pPr lvl="1"/>
            <a:r>
              <a:rPr lang="en-US" dirty="0"/>
              <a:t>Paired Sales</a:t>
            </a:r>
          </a:p>
          <a:p>
            <a:pPr lvl="1"/>
            <a:r>
              <a:rPr lang="en-US" dirty="0" smtClean="0"/>
              <a:t>Hedonic Regression Technique</a:t>
            </a:r>
            <a:endParaRPr lang="en-US" dirty="0"/>
          </a:p>
          <a:p>
            <a:pPr lvl="1"/>
            <a:r>
              <a:rPr lang="en-US" dirty="0"/>
              <a:t>Timber Sales</a:t>
            </a:r>
          </a:p>
          <a:p>
            <a:r>
              <a:rPr lang="en-US" dirty="0"/>
              <a:t>Income Approach</a:t>
            </a:r>
          </a:p>
          <a:p>
            <a:pPr lvl="1"/>
            <a:r>
              <a:rPr lang="en-US" dirty="0"/>
              <a:t>Present value of income generated by trees</a:t>
            </a:r>
          </a:p>
          <a:p>
            <a:pPr lvl="1"/>
            <a:r>
              <a:rPr lang="en-US" dirty="0"/>
              <a:t>Indirect Income – benefits of trees</a:t>
            </a:r>
          </a:p>
          <a:p>
            <a:r>
              <a:rPr lang="en-US" dirty="0"/>
              <a:t>Cost Approach</a:t>
            </a:r>
          </a:p>
        </p:txBody>
      </p:sp>
    </p:spTree>
    <p:extLst>
      <p:ext uri="{BB962C8B-B14F-4D97-AF65-F5344CB8AC3E}">
        <p14:creationId xmlns:p14="http://schemas.microsoft.com/office/powerpoint/2010/main" val="407820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an Appraisal</a:t>
            </a:r>
          </a:p>
        </p:txBody>
      </p:sp>
      <p:sp>
        <p:nvSpPr>
          <p:cNvPr id="3" name="Content Placeholder 2"/>
          <p:cNvSpPr>
            <a:spLocks noGrp="1"/>
          </p:cNvSpPr>
          <p:nvPr>
            <p:ph sz="quarter" idx="13"/>
          </p:nvPr>
        </p:nvSpPr>
        <p:spPr/>
        <p:txBody>
          <a:bodyPr/>
          <a:lstStyle/>
          <a:p>
            <a:pPr marL="457200" indent="-457200">
              <a:buFont typeface="+mj-lt"/>
              <a:buAutoNum type="arabicPeriod"/>
            </a:pPr>
            <a:r>
              <a:rPr lang="en-US" dirty="0"/>
              <a:t>Define </a:t>
            </a:r>
            <a:r>
              <a:rPr lang="en-US" dirty="0" smtClean="0"/>
              <a:t>Appraisal Problem</a:t>
            </a:r>
          </a:p>
          <a:p>
            <a:pPr marL="457200" indent="-457200">
              <a:buFont typeface="+mj-lt"/>
              <a:buAutoNum type="arabicPeriod"/>
            </a:pPr>
            <a:r>
              <a:rPr lang="en-US" dirty="0" smtClean="0"/>
              <a:t>Define the Scope of Work</a:t>
            </a:r>
            <a:endParaRPr lang="en-US" dirty="0"/>
          </a:p>
          <a:p>
            <a:pPr marL="457200" indent="-457200">
              <a:buFont typeface="+mj-lt"/>
              <a:buAutoNum type="arabicPeriod"/>
            </a:pPr>
            <a:r>
              <a:rPr lang="en-US" dirty="0"/>
              <a:t>Collect Data</a:t>
            </a:r>
          </a:p>
          <a:p>
            <a:pPr marL="457200" indent="-457200">
              <a:buFont typeface="+mj-lt"/>
              <a:buAutoNum type="arabicPeriod"/>
            </a:pPr>
            <a:r>
              <a:rPr lang="en-US" dirty="0" smtClean="0"/>
              <a:t>Analyze the Data</a:t>
            </a:r>
          </a:p>
          <a:p>
            <a:pPr marL="457200" indent="-457200">
              <a:buFont typeface="+mj-lt"/>
              <a:buAutoNum type="arabicPeriod"/>
            </a:pPr>
            <a:r>
              <a:rPr lang="en-US" dirty="0" smtClean="0"/>
              <a:t>Reconciliation</a:t>
            </a:r>
            <a:endParaRPr lang="en-US" dirty="0"/>
          </a:p>
          <a:p>
            <a:pPr marL="457200" indent="-457200">
              <a:buFont typeface="+mj-lt"/>
              <a:buAutoNum type="arabicPeriod"/>
            </a:pPr>
            <a:r>
              <a:rPr lang="en-US" dirty="0"/>
              <a:t>Conclude an Opinion</a:t>
            </a:r>
          </a:p>
        </p:txBody>
      </p:sp>
    </p:spTree>
    <p:extLst>
      <p:ext uri="{BB962C8B-B14F-4D97-AF65-F5344CB8AC3E}">
        <p14:creationId xmlns:p14="http://schemas.microsoft.com/office/powerpoint/2010/main" val="3934023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Define </a:t>
            </a:r>
            <a:r>
              <a:rPr lang="en-US" dirty="0" smtClean="0"/>
              <a:t>Appraisal Problem</a:t>
            </a:r>
            <a:endParaRPr lang="en-US" dirty="0"/>
          </a:p>
        </p:txBody>
      </p:sp>
      <p:sp>
        <p:nvSpPr>
          <p:cNvPr id="4" name="Content Placeholder 3"/>
          <p:cNvSpPr>
            <a:spLocks noGrp="1"/>
          </p:cNvSpPr>
          <p:nvPr>
            <p:ph sz="half" idx="4294967295"/>
          </p:nvPr>
        </p:nvSpPr>
        <p:spPr>
          <a:xfrm>
            <a:off x="609600" y="1752600"/>
            <a:ext cx="7696200" cy="4434840"/>
          </a:xfrm>
          <a:prstGeom prst="rect">
            <a:avLst/>
          </a:prstGeom>
        </p:spPr>
        <p:txBody>
          <a:bodyPr/>
          <a:lstStyle/>
          <a:p>
            <a:r>
              <a:rPr lang="en-US" dirty="0" smtClean="0"/>
              <a:t>Who is the CLIENT?</a:t>
            </a:r>
          </a:p>
          <a:p>
            <a:r>
              <a:rPr lang="en-US" dirty="0" smtClean="0"/>
              <a:t>Who is the INTENDED USER?</a:t>
            </a:r>
          </a:p>
          <a:p>
            <a:r>
              <a:rPr lang="en-US" dirty="0" smtClean="0"/>
              <a:t>What is the PURPOSE of the appraisal?</a:t>
            </a:r>
          </a:p>
          <a:p>
            <a:r>
              <a:rPr lang="en-US" dirty="0" smtClean="0"/>
              <a:t>When is the EFFECTIVE DATE of the appraisal?</a:t>
            </a:r>
          </a:p>
          <a:p>
            <a:r>
              <a:rPr lang="en-US" dirty="0" smtClean="0"/>
              <a:t>What ASSUMPTIONS must be made?</a:t>
            </a:r>
          </a:p>
          <a:p>
            <a:r>
              <a:rPr lang="en-US" dirty="0" smtClean="0"/>
              <a:t>What LIMITING CONDITIONS must be managed?</a:t>
            </a:r>
            <a:endParaRPr lang="en-US" dirty="0"/>
          </a:p>
        </p:txBody>
      </p:sp>
    </p:spTree>
    <p:extLst>
      <p:ext uri="{BB962C8B-B14F-4D97-AF65-F5344CB8AC3E}">
        <p14:creationId xmlns:p14="http://schemas.microsoft.com/office/powerpoint/2010/main" val="3716530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smtClean="0"/>
              <a:t>Define the Scope of Work</a:t>
            </a:r>
            <a:endParaRPr lang="en-US" dirty="0"/>
          </a:p>
        </p:txBody>
      </p:sp>
      <p:sp>
        <p:nvSpPr>
          <p:cNvPr id="3" name="Content Placeholder 2"/>
          <p:cNvSpPr>
            <a:spLocks noGrp="1"/>
          </p:cNvSpPr>
          <p:nvPr>
            <p:ph sz="half" idx="4294967295"/>
          </p:nvPr>
        </p:nvSpPr>
        <p:spPr>
          <a:xfrm>
            <a:off x="4572000" y="1828800"/>
            <a:ext cx="4038600" cy="4434840"/>
          </a:xfrm>
          <a:prstGeom prst="rect">
            <a:avLst/>
          </a:prstGeom>
        </p:spPr>
        <p:txBody>
          <a:bodyPr/>
          <a:lstStyle/>
          <a:p>
            <a:r>
              <a:rPr lang="en-US" dirty="0"/>
              <a:t>Background on Case</a:t>
            </a:r>
          </a:p>
          <a:p>
            <a:pPr lvl="1"/>
            <a:r>
              <a:rPr lang="en-US" dirty="0"/>
              <a:t>History of situation</a:t>
            </a:r>
          </a:p>
          <a:p>
            <a:pPr lvl="1"/>
            <a:r>
              <a:rPr lang="en-US" dirty="0"/>
              <a:t>Existing documentation</a:t>
            </a:r>
          </a:p>
          <a:p>
            <a:pPr lvl="1"/>
            <a:r>
              <a:rPr lang="en-US" dirty="0"/>
              <a:t>Pertinent information not observable on site</a:t>
            </a:r>
          </a:p>
          <a:p>
            <a:pPr lvl="1"/>
            <a:r>
              <a:rPr lang="en-US" dirty="0"/>
              <a:t>Previously involved consultants</a:t>
            </a:r>
          </a:p>
          <a:p>
            <a:pPr lvl="1"/>
            <a:r>
              <a:rPr lang="en-US" dirty="0"/>
              <a:t>Boundaries and survey</a:t>
            </a:r>
          </a:p>
        </p:txBody>
      </p:sp>
      <p:sp>
        <p:nvSpPr>
          <p:cNvPr id="4" name="Content Placeholder 2"/>
          <p:cNvSpPr>
            <a:spLocks noGrp="1"/>
          </p:cNvSpPr>
          <p:nvPr>
            <p:ph sz="half" idx="4294967295"/>
          </p:nvPr>
        </p:nvSpPr>
        <p:spPr>
          <a:xfrm>
            <a:off x="457200" y="1920085"/>
            <a:ext cx="4038600" cy="4434840"/>
          </a:xfrm>
          <a:prstGeom prst="rect">
            <a:avLst/>
          </a:prstGeom>
        </p:spPr>
        <p:txBody>
          <a:bodyPr/>
          <a:lstStyle/>
          <a:p>
            <a:r>
              <a:rPr lang="en-US" dirty="0"/>
              <a:t>First contact</a:t>
            </a:r>
          </a:p>
          <a:p>
            <a:pPr lvl="1"/>
            <a:r>
              <a:rPr lang="en-US" dirty="0"/>
              <a:t>Date and time</a:t>
            </a:r>
          </a:p>
          <a:p>
            <a:pPr lvl="1"/>
            <a:r>
              <a:rPr lang="en-US" dirty="0"/>
              <a:t>Reason for client to call?</a:t>
            </a:r>
          </a:p>
          <a:p>
            <a:pPr lvl="1"/>
            <a:r>
              <a:rPr lang="en-US" dirty="0"/>
              <a:t>Possible conflict of interest?</a:t>
            </a:r>
          </a:p>
          <a:p>
            <a:pPr lvl="1"/>
            <a:r>
              <a:rPr lang="en-US" dirty="0"/>
              <a:t>Phone/email</a:t>
            </a:r>
          </a:p>
        </p:txBody>
      </p:sp>
    </p:spTree>
    <p:extLst>
      <p:ext uri="{BB962C8B-B14F-4D97-AF65-F5344CB8AC3E}">
        <p14:creationId xmlns:p14="http://schemas.microsoft.com/office/powerpoint/2010/main" val="32435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1FCD8-6829-4B89-98AD-2D30AE2FD51B}"/>
              </a:ext>
            </a:extLst>
          </p:cNvPr>
          <p:cNvSpPr>
            <a:spLocks noGrp="1"/>
          </p:cNvSpPr>
          <p:nvPr>
            <p:ph type="title"/>
          </p:nvPr>
        </p:nvSpPr>
        <p:spPr/>
        <p:txBody>
          <a:bodyPr/>
          <a:lstStyle/>
          <a:p>
            <a:r>
              <a:rPr lang="en-US" dirty="0"/>
              <a:t>James’ Papers</a:t>
            </a:r>
          </a:p>
        </p:txBody>
      </p:sp>
      <p:sp>
        <p:nvSpPr>
          <p:cNvPr id="3" name="Content Placeholder 2">
            <a:extLst>
              <a:ext uri="{FF2B5EF4-FFF2-40B4-BE49-F238E27FC236}">
                <a16:creationId xmlns="" xmlns:a16="http://schemas.microsoft.com/office/drawing/2014/main" id="{9ABF37DA-8F28-422C-877D-82F45BEC6B85}"/>
              </a:ext>
            </a:extLst>
          </p:cNvPr>
          <p:cNvSpPr>
            <a:spLocks noGrp="1"/>
          </p:cNvSpPr>
          <p:nvPr>
            <p:ph sz="quarter" idx="13"/>
          </p:nvPr>
        </p:nvSpPr>
        <p:spPr>
          <a:xfrm>
            <a:off x="838200" y="1676400"/>
            <a:ext cx="7924800" cy="4724400"/>
          </a:xfrm>
        </p:spPr>
        <p:txBody>
          <a:bodyPr>
            <a:normAutofit fontScale="92500" lnSpcReduction="10000"/>
          </a:bodyPr>
          <a:lstStyle/>
          <a:p>
            <a:r>
              <a:rPr lang="en-US" dirty="0"/>
              <a:t>Studies on </a:t>
            </a:r>
            <a:r>
              <a:rPr lang="en-US" dirty="0" smtClean="0"/>
              <a:t>Appraisal</a:t>
            </a:r>
            <a:endParaRPr lang="en-US" dirty="0"/>
          </a:p>
          <a:p>
            <a:pPr lvl="1"/>
            <a:r>
              <a:rPr lang="en-US" dirty="0"/>
              <a:t>An Analysis of the Field Precision of the CTLA Trunk Formula Method, Arboriculture &amp; Urban Forestry 2015. 41(5): 279–285</a:t>
            </a:r>
          </a:p>
          <a:p>
            <a:pPr lvl="1"/>
            <a:r>
              <a:rPr lang="en-US" dirty="0"/>
              <a:t>Inter-Appraiser Variability for Written Appraisals as published by Western Arborist 2017 Winter </a:t>
            </a:r>
          </a:p>
          <a:p>
            <a:pPr lvl="1"/>
            <a:r>
              <a:rPr lang="en-US" dirty="0"/>
              <a:t>Field Precision of Collaborative-Appraisal Using CTLA Trunk Formula Method</a:t>
            </a:r>
            <a:r>
              <a:rPr lang="en-US" dirty="0">
                <a:solidFill>
                  <a:schemeClr val="tx2">
                    <a:lumMod val="50000"/>
                  </a:schemeClr>
                </a:solidFill>
              </a:rPr>
              <a:t> </a:t>
            </a:r>
            <a:r>
              <a:rPr lang="en-US" dirty="0"/>
              <a:t>as published by Western Arborist</a:t>
            </a:r>
          </a:p>
          <a:p>
            <a:pPr lvl="1"/>
            <a:r>
              <a:rPr lang="en-US" dirty="0"/>
              <a:t>The Importance of Tree Appraisal as published by TCIA Magazine June 2016 /  Response Letters as published by TCIA Magazine August 2016</a:t>
            </a:r>
            <a:r>
              <a:rPr lang="en-US" u="sng" dirty="0">
                <a:hlinkClick r:id="rId2"/>
              </a:rPr>
              <a:t> </a:t>
            </a:r>
          </a:p>
          <a:p>
            <a:pPr lvl="1"/>
            <a:r>
              <a:rPr lang="en-US" dirty="0"/>
              <a:t>Critical Analysis of the ATA Formula as published by Western Arborist</a:t>
            </a:r>
          </a:p>
          <a:p>
            <a:pPr lvl="2"/>
            <a:r>
              <a:rPr lang="en-US" sz="1800" dirty="0"/>
              <a:t>Full article text at: </a:t>
            </a:r>
            <a:r>
              <a:rPr lang="en-US" sz="1800" dirty="0" smtClean="0">
                <a:solidFill>
                  <a:schemeClr val="accent1"/>
                </a:solidFill>
              </a:rPr>
              <a:t>www.jameskomen.com/articles-and-research.php</a:t>
            </a:r>
            <a:endParaRPr lang="en-US" sz="2800" dirty="0"/>
          </a:p>
          <a:p>
            <a:pPr lvl="1"/>
            <a:endParaRPr lang="en-US" dirty="0">
              <a:solidFill>
                <a:srgbClr val="FFFFFF"/>
              </a:solidFill>
            </a:endParaRPr>
          </a:p>
          <a:p>
            <a:pPr lvl="1"/>
            <a:endParaRPr lang="en-US" dirty="0">
              <a:solidFill>
                <a:srgbClr val="FFFFFF"/>
              </a:solidFill>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173635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a:t>
            </a:r>
            <a:r>
              <a:rPr lang="en-US" dirty="0"/>
              <a:t>Data Collection</a:t>
            </a:r>
          </a:p>
        </p:txBody>
      </p:sp>
      <p:sp>
        <p:nvSpPr>
          <p:cNvPr id="3" name="Content Placeholder 2"/>
          <p:cNvSpPr>
            <a:spLocks noGrp="1"/>
          </p:cNvSpPr>
          <p:nvPr>
            <p:ph sz="half" idx="4294967295"/>
          </p:nvPr>
        </p:nvSpPr>
        <p:spPr>
          <a:xfrm>
            <a:off x="457200" y="1920085"/>
            <a:ext cx="8153400" cy="4434840"/>
          </a:xfrm>
          <a:prstGeom prst="rect">
            <a:avLst/>
          </a:prstGeom>
        </p:spPr>
        <p:txBody>
          <a:bodyPr/>
          <a:lstStyle/>
          <a:p>
            <a:r>
              <a:rPr lang="en-US" dirty="0"/>
              <a:t>Site Inspection</a:t>
            </a:r>
          </a:p>
          <a:p>
            <a:pPr lvl="1"/>
            <a:r>
              <a:rPr lang="en-US" dirty="0"/>
              <a:t>Permission to Enter Property</a:t>
            </a:r>
          </a:p>
          <a:p>
            <a:pPr lvl="1"/>
            <a:r>
              <a:rPr lang="en-US" dirty="0"/>
              <a:t>Time and Date of site visit</a:t>
            </a:r>
          </a:p>
          <a:p>
            <a:pPr lvl="1"/>
            <a:r>
              <a:rPr lang="en-US" dirty="0"/>
              <a:t>Photograph Everything</a:t>
            </a:r>
          </a:p>
        </p:txBody>
      </p:sp>
    </p:spTree>
    <p:extLst>
      <p:ext uri="{BB962C8B-B14F-4D97-AF65-F5344CB8AC3E}">
        <p14:creationId xmlns:p14="http://schemas.microsoft.com/office/powerpoint/2010/main" val="113609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a:t>
            </a:r>
            <a:r>
              <a:rPr lang="en-US" dirty="0"/>
              <a:t>Data Collection</a:t>
            </a:r>
          </a:p>
        </p:txBody>
      </p:sp>
      <p:sp>
        <p:nvSpPr>
          <p:cNvPr id="3" name="Content Placeholder 2"/>
          <p:cNvSpPr>
            <a:spLocks noGrp="1"/>
          </p:cNvSpPr>
          <p:nvPr>
            <p:ph sz="half" idx="4294967295"/>
          </p:nvPr>
        </p:nvSpPr>
        <p:spPr>
          <a:xfrm>
            <a:off x="457200" y="1920085"/>
            <a:ext cx="4038600" cy="4434840"/>
          </a:xfrm>
          <a:prstGeom prst="rect">
            <a:avLst/>
          </a:prstGeom>
        </p:spPr>
        <p:txBody>
          <a:bodyPr/>
          <a:lstStyle/>
          <a:p>
            <a:r>
              <a:rPr lang="en-US" dirty="0"/>
              <a:t>Recording </a:t>
            </a:r>
            <a:r>
              <a:rPr lang="en-US" dirty="0" smtClean="0"/>
              <a:t>Tools</a:t>
            </a:r>
            <a:endParaRPr lang="en-US" sz="1800" dirty="0"/>
          </a:p>
          <a:p>
            <a:pPr lvl="1"/>
            <a:r>
              <a:rPr lang="en-US" sz="1800" dirty="0"/>
              <a:t>Camera</a:t>
            </a:r>
          </a:p>
          <a:p>
            <a:pPr lvl="1"/>
            <a:r>
              <a:rPr lang="en-US" sz="1800" dirty="0"/>
              <a:t>Tape </a:t>
            </a:r>
            <a:r>
              <a:rPr lang="en-US" sz="1800" dirty="0" smtClean="0"/>
              <a:t>measure/D-tape</a:t>
            </a:r>
          </a:p>
          <a:p>
            <a:pPr lvl="1"/>
            <a:r>
              <a:rPr lang="en-US" sz="1800" dirty="0" smtClean="0"/>
              <a:t>Clinometer</a:t>
            </a:r>
          </a:p>
          <a:p>
            <a:pPr lvl="1"/>
            <a:r>
              <a:rPr lang="en-US" sz="1800" dirty="0" smtClean="0"/>
              <a:t>Hypsometer</a:t>
            </a:r>
            <a:endParaRPr lang="en-US" sz="1800" dirty="0"/>
          </a:p>
          <a:p>
            <a:pPr lvl="1"/>
            <a:r>
              <a:rPr lang="en-US" sz="1800" dirty="0"/>
              <a:t>Biltmore stick</a:t>
            </a:r>
          </a:p>
          <a:p>
            <a:r>
              <a:rPr lang="en-US" dirty="0"/>
              <a:t>Sample Collection</a:t>
            </a:r>
          </a:p>
          <a:p>
            <a:pPr lvl="1"/>
            <a:r>
              <a:rPr lang="en-US" sz="1800" dirty="0"/>
              <a:t>Plastic bags</a:t>
            </a:r>
          </a:p>
          <a:p>
            <a:pPr lvl="1"/>
            <a:r>
              <a:rPr lang="en-US" sz="1800" dirty="0"/>
              <a:t>Mason Jars</a:t>
            </a:r>
          </a:p>
          <a:p>
            <a:pPr lvl="1"/>
            <a:r>
              <a:rPr lang="en-US" sz="1800" dirty="0"/>
              <a:t>Soil Auger</a:t>
            </a:r>
          </a:p>
          <a:p>
            <a:pPr marL="393192" lvl="1" indent="0">
              <a:buNone/>
            </a:pPr>
            <a:endParaRPr lang="en-US" sz="1800" dirty="0"/>
          </a:p>
        </p:txBody>
      </p:sp>
      <p:sp>
        <p:nvSpPr>
          <p:cNvPr id="4" name="Content Placeholder 3"/>
          <p:cNvSpPr>
            <a:spLocks noGrp="1"/>
          </p:cNvSpPr>
          <p:nvPr>
            <p:ph sz="half" idx="4294967295"/>
          </p:nvPr>
        </p:nvSpPr>
        <p:spPr>
          <a:xfrm>
            <a:off x="4648200" y="1920085"/>
            <a:ext cx="4038600" cy="4434840"/>
          </a:xfrm>
          <a:prstGeom prst="rect">
            <a:avLst/>
          </a:prstGeom>
        </p:spPr>
        <p:txBody>
          <a:bodyPr/>
          <a:lstStyle/>
          <a:p>
            <a:r>
              <a:rPr lang="en-US" dirty="0"/>
              <a:t>Diagnostic Tools</a:t>
            </a:r>
          </a:p>
          <a:p>
            <a:pPr lvl="1"/>
            <a:r>
              <a:rPr lang="en-US" sz="1800" dirty="0"/>
              <a:t>Probe</a:t>
            </a:r>
          </a:p>
          <a:p>
            <a:pPr lvl="1"/>
            <a:r>
              <a:rPr lang="en-US" sz="1800" dirty="0"/>
              <a:t>Mallet</a:t>
            </a:r>
          </a:p>
          <a:p>
            <a:pPr lvl="1"/>
            <a:r>
              <a:rPr lang="en-US" sz="1800" dirty="0"/>
              <a:t>Binoculars</a:t>
            </a:r>
          </a:p>
          <a:p>
            <a:pPr lvl="1"/>
            <a:r>
              <a:rPr lang="en-US" sz="1800" dirty="0"/>
              <a:t>Hand Lens</a:t>
            </a:r>
          </a:p>
          <a:p>
            <a:pPr lvl="1"/>
            <a:r>
              <a:rPr lang="en-US" sz="1800" dirty="0"/>
              <a:t>Shovel/Trowel</a:t>
            </a:r>
          </a:p>
          <a:p>
            <a:pPr lvl="1"/>
            <a:r>
              <a:rPr lang="en-US" sz="1800" dirty="0"/>
              <a:t>Soil moisture meter</a:t>
            </a:r>
            <a:br>
              <a:rPr lang="en-US" sz="1800" dirty="0"/>
            </a:br>
            <a:endParaRPr lang="en-US" sz="1800" dirty="0"/>
          </a:p>
          <a:p>
            <a:r>
              <a:rPr lang="en-US" dirty="0"/>
              <a:t>Other Tools?</a:t>
            </a:r>
          </a:p>
        </p:txBody>
      </p:sp>
    </p:spTree>
    <p:extLst>
      <p:ext uri="{BB962C8B-B14F-4D97-AF65-F5344CB8AC3E}">
        <p14:creationId xmlns:p14="http://schemas.microsoft.com/office/powerpoint/2010/main" val="1073852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25BE8B-D701-4105-AD5E-39A03C8BF8E8}"/>
              </a:ext>
            </a:extLst>
          </p:cNvPr>
          <p:cNvSpPr>
            <a:spLocks noGrp="1"/>
          </p:cNvSpPr>
          <p:nvPr>
            <p:ph type="title"/>
          </p:nvPr>
        </p:nvSpPr>
        <p:spPr/>
        <p:txBody>
          <a:bodyPr/>
          <a:lstStyle/>
          <a:p>
            <a:r>
              <a:rPr lang="en-US" dirty="0"/>
              <a:t>4) </a:t>
            </a:r>
            <a:r>
              <a:rPr lang="en-US" dirty="0" smtClean="0"/>
              <a:t>Analyze the Data</a:t>
            </a:r>
            <a:endParaRPr lang="en-US" dirty="0"/>
          </a:p>
        </p:txBody>
      </p:sp>
      <p:sp>
        <p:nvSpPr>
          <p:cNvPr id="3" name="Content Placeholder 2">
            <a:extLst>
              <a:ext uri="{FF2B5EF4-FFF2-40B4-BE49-F238E27FC236}">
                <a16:creationId xmlns="" xmlns:a16="http://schemas.microsoft.com/office/drawing/2014/main" id="{D8102612-A175-4ADC-9CE6-7A671DBEE6BB}"/>
              </a:ext>
            </a:extLst>
          </p:cNvPr>
          <p:cNvSpPr>
            <a:spLocks noGrp="1"/>
          </p:cNvSpPr>
          <p:nvPr>
            <p:ph sz="quarter" idx="13"/>
          </p:nvPr>
        </p:nvSpPr>
        <p:spPr/>
        <p:txBody>
          <a:bodyPr/>
          <a:lstStyle/>
          <a:p>
            <a:r>
              <a:rPr lang="en-US" dirty="0" smtClean="0"/>
              <a:t>Apply </a:t>
            </a:r>
            <a:r>
              <a:rPr lang="en-US" dirty="0"/>
              <a:t>the </a:t>
            </a:r>
            <a:r>
              <a:rPr lang="en-US" dirty="0" smtClean="0"/>
              <a:t>data to the chosen appraisal method(s)</a:t>
            </a:r>
            <a:endParaRPr lang="en-US" dirty="0"/>
          </a:p>
        </p:txBody>
      </p:sp>
      <p:pic>
        <p:nvPicPr>
          <p:cNvPr id="7" name="Picture 6">
            <a:extLst>
              <a:ext uri="{FF2B5EF4-FFF2-40B4-BE49-F238E27FC236}">
                <a16:creationId xmlns="" xmlns:a16="http://schemas.microsoft.com/office/drawing/2014/main" id="{E090CC30-D451-47CA-9960-C6ADA6102ACF}"/>
              </a:ext>
            </a:extLst>
          </p:cNvPr>
          <p:cNvPicPr>
            <a:picLocks noChangeAspect="1"/>
          </p:cNvPicPr>
          <p:nvPr/>
        </p:nvPicPr>
        <p:blipFill>
          <a:blip r:embed="rId2"/>
          <a:stretch>
            <a:fillRect/>
          </a:stretch>
        </p:blipFill>
        <p:spPr>
          <a:xfrm>
            <a:off x="3500437" y="2819400"/>
            <a:ext cx="2143125" cy="2143125"/>
          </a:xfrm>
          <a:prstGeom prst="rect">
            <a:avLst/>
          </a:prstGeom>
        </p:spPr>
      </p:pic>
      <p:sp>
        <p:nvSpPr>
          <p:cNvPr id="8" name="Arrow: Right 7">
            <a:extLst>
              <a:ext uri="{FF2B5EF4-FFF2-40B4-BE49-F238E27FC236}">
                <a16:creationId xmlns="" xmlns:a16="http://schemas.microsoft.com/office/drawing/2014/main" id="{DA650248-D12E-4601-A906-907E8833B44F}"/>
              </a:ext>
            </a:extLst>
          </p:cNvPr>
          <p:cNvSpPr/>
          <p:nvPr/>
        </p:nvSpPr>
        <p:spPr>
          <a:xfrm>
            <a:off x="2044262" y="3720662"/>
            <a:ext cx="8382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 xmlns:a16="http://schemas.microsoft.com/office/drawing/2014/main" id="{1637B6F9-9E58-471B-AF3F-B78F4CB97A64}"/>
              </a:ext>
            </a:extLst>
          </p:cNvPr>
          <p:cNvSpPr/>
          <p:nvPr/>
        </p:nvSpPr>
        <p:spPr>
          <a:xfrm>
            <a:off x="6262605" y="3744310"/>
            <a:ext cx="8382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2731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Reconciliation</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90800" y="1653209"/>
            <a:ext cx="3962400" cy="3703982"/>
          </a:xfrm>
          <a:prstGeom prst="rect">
            <a:avLst/>
          </a:prstGeom>
        </p:spPr>
      </p:pic>
    </p:spTree>
    <p:extLst>
      <p:ext uri="{BB962C8B-B14F-4D97-AF65-F5344CB8AC3E}">
        <p14:creationId xmlns:p14="http://schemas.microsoft.com/office/powerpoint/2010/main" val="13001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Reconciliation</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90800" y="1653209"/>
            <a:ext cx="3962399" cy="3703982"/>
          </a:xfrm>
          <a:prstGeom prst="rect">
            <a:avLst/>
          </a:prstGeom>
        </p:spPr>
      </p:pic>
    </p:spTree>
    <p:extLst>
      <p:ext uri="{BB962C8B-B14F-4D97-AF65-F5344CB8AC3E}">
        <p14:creationId xmlns:p14="http://schemas.microsoft.com/office/powerpoint/2010/main" val="3912850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Reconciliation</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90800" y="1653209"/>
            <a:ext cx="3962399" cy="3703981"/>
          </a:xfrm>
          <a:prstGeom prst="rect">
            <a:avLst/>
          </a:prstGeom>
        </p:spPr>
      </p:pic>
    </p:spTree>
    <p:extLst>
      <p:ext uri="{BB962C8B-B14F-4D97-AF65-F5344CB8AC3E}">
        <p14:creationId xmlns:p14="http://schemas.microsoft.com/office/powerpoint/2010/main" val="691162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Reconciliation</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0" y="2362200"/>
            <a:ext cx="8382000" cy="2395853"/>
          </a:xfrm>
          <a:prstGeom prst="rect">
            <a:avLst/>
          </a:prstGeom>
        </p:spPr>
      </p:pic>
      <p:sp>
        <p:nvSpPr>
          <p:cNvPr id="3" name="Rectangle 2"/>
          <p:cNvSpPr/>
          <p:nvPr/>
        </p:nvSpPr>
        <p:spPr>
          <a:xfrm>
            <a:off x="6324600" y="4223657"/>
            <a:ext cx="19050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75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Reconciliation</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3" y="2362200"/>
            <a:ext cx="8381993" cy="2395853"/>
          </a:xfrm>
          <a:prstGeom prst="rect">
            <a:avLst/>
          </a:prstGeom>
        </p:spPr>
      </p:pic>
      <p:sp>
        <p:nvSpPr>
          <p:cNvPr id="5" name="Rectangle 4"/>
          <p:cNvSpPr/>
          <p:nvPr/>
        </p:nvSpPr>
        <p:spPr>
          <a:xfrm>
            <a:off x="6324600" y="4223657"/>
            <a:ext cx="19050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50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0CFDEB-A7EA-45D0-8483-E81C95034459}"/>
              </a:ext>
            </a:extLst>
          </p:cNvPr>
          <p:cNvSpPr>
            <a:spLocks noGrp="1"/>
          </p:cNvSpPr>
          <p:nvPr>
            <p:ph type="title"/>
          </p:nvPr>
        </p:nvSpPr>
        <p:spPr/>
        <p:txBody>
          <a:bodyPr/>
          <a:lstStyle/>
          <a:p>
            <a:r>
              <a:rPr lang="en-US" dirty="0"/>
              <a:t>6) </a:t>
            </a:r>
            <a:r>
              <a:rPr lang="en-US" sz="3200" dirty="0"/>
              <a:t>Conclude an opinion</a:t>
            </a:r>
            <a:endParaRPr lang="en-US" sz="4400" dirty="0"/>
          </a:p>
        </p:txBody>
      </p:sp>
      <p:sp>
        <p:nvSpPr>
          <p:cNvPr id="3" name="Content Placeholder 2">
            <a:extLst>
              <a:ext uri="{FF2B5EF4-FFF2-40B4-BE49-F238E27FC236}">
                <a16:creationId xmlns="" xmlns:a16="http://schemas.microsoft.com/office/drawing/2014/main" id="{FDD90F31-A08D-4765-8D7C-453171095627}"/>
              </a:ext>
            </a:extLst>
          </p:cNvPr>
          <p:cNvSpPr>
            <a:spLocks noGrp="1"/>
          </p:cNvSpPr>
          <p:nvPr>
            <p:ph sz="quarter" idx="13"/>
          </p:nvPr>
        </p:nvSpPr>
        <p:spPr>
          <a:xfrm>
            <a:off x="609600" y="2057400"/>
            <a:ext cx="7924800" cy="3657600"/>
          </a:xfrm>
        </p:spPr>
        <p:txBody>
          <a:bodyPr/>
          <a:lstStyle/>
          <a:p>
            <a:r>
              <a:rPr lang="en-US" sz="4000" dirty="0"/>
              <a:t>Choose the methodology that best answers the question of your  assignment </a:t>
            </a:r>
          </a:p>
        </p:txBody>
      </p:sp>
    </p:spTree>
    <p:extLst>
      <p:ext uri="{BB962C8B-B14F-4D97-AF65-F5344CB8AC3E}">
        <p14:creationId xmlns:p14="http://schemas.microsoft.com/office/powerpoint/2010/main" val="2729776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Sales Comparison Approach</a:t>
            </a:r>
          </a:p>
          <a:p>
            <a:pPr lvl="1"/>
            <a:r>
              <a:rPr lang="en-US" dirty="0"/>
              <a:t>Paired Sales</a:t>
            </a:r>
          </a:p>
          <a:p>
            <a:pPr lvl="1"/>
            <a:r>
              <a:rPr lang="en-US" dirty="0" smtClean="0"/>
              <a:t>Hedonic Regression Technique</a:t>
            </a:r>
            <a:endParaRPr lang="en-US" dirty="0"/>
          </a:p>
          <a:p>
            <a:pPr lvl="1"/>
            <a:r>
              <a:rPr lang="en-US" dirty="0"/>
              <a:t>Timber Sales</a:t>
            </a:r>
          </a:p>
          <a:p>
            <a:r>
              <a:rPr lang="en-US" dirty="0"/>
              <a:t>Income Approach</a:t>
            </a:r>
          </a:p>
          <a:p>
            <a:pPr lvl="1"/>
            <a:r>
              <a:rPr lang="en-US" dirty="0"/>
              <a:t>Present value of income generated by trees</a:t>
            </a:r>
          </a:p>
          <a:p>
            <a:pPr lvl="1"/>
            <a:r>
              <a:rPr lang="en-US" dirty="0"/>
              <a:t>Indirect Income – benefits of trees</a:t>
            </a:r>
          </a:p>
          <a:p>
            <a:r>
              <a:rPr lang="en-US" dirty="0"/>
              <a:t>Cost Approach</a:t>
            </a:r>
          </a:p>
        </p:txBody>
      </p:sp>
      <p:cxnSp>
        <p:nvCxnSpPr>
          <p:cNvPr id="5" name="Straight Arrow Connector 4"/>
          <p:cNvCxnSpPr/>
          <p:nvPr/>
        </p:nvCxnSpPr>
        <p:spPr>
          <a:xfrm flipH="1">
            <a:off x="3200400" y="5257800"/>
            <a:ext cx="1447800" cy="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63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Housekeeping</a:t>
            </a:r>
          </a:p>
        </p:txBody>
      </p:sp>
      <p:sp>
        <p:nvSpPr>
          <p:cNvPr id="3" name="Content Placeholder 2"/>
          <p:cNvSpPr>
            <a:spLocks noGrp="1"/>
          </p:cNvSpPr>
          <p:nvPr>
            <p:ph sz="quarter" idx="13"/>
          </p:nvPr>
        </p:nvSpPr>
        <p:spPr/>
        <p:txBody>
          <a:bodyPr>
            <a:normAutofit/>
          </a:bodyPr>
          <a:lstStyle/>
          <a:p>
            <a:r>
              <a:rPr lang="en-US" sz="2400" dirty="0"/>
              <a:t>Turn off Cell Phones</a:t>
            </a:r>
          </a:p>
          <a:p>
            <a:r>
              <a:rPr lang="en-US" sz="2400" dirty="0"/>
              <a:t>Restrooms</a:t>
            </a:r>
          </a:p>
          <a:p>
            <a:r>
              <a:rPr lang="en-US" dirty="0"/>
              <a:t>Please engage us and each other</a:t>
            </a:r>
            <a:endParaRPr lang="en-US" sz="2400" dirty="0"/>
          </a:p>
          <a:p>
            <a:pPr lvl="1"/>
            <a:r>
              <a:rPr lang="en-US" dirty="0"/>
              <a:t>Respect your Peers’ Opinions</a:t>
            </a:r>
          </a:p>
          <a:p>
            <a:r>
              <a:rPr lang="en-US" dirty="0"/>
              <a:t>Follow along in your workbook</a:t>
            </a:r>
            <a:endParaRPr lang="en-US" sz="2400" dirty="0"/>
          </a:p>
          <a:p>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79802"/>
            <a:ext cx="1858598" cy="185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743564"/>
            <a:ext cx="1951952" cy="185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78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Approach</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Cost vs. Value</a:t>
            </a:r>
          </a:p>
          <a:p>
            <a:pPr lvl="1"/>
            <a:r>
              <a:rPr lang="en-US" dirty="0"/>
              <a:t>What the tree costs is </a:t>
            </a:r>
            <a:r>
              <a:rPr lang="en-US" i="1" dirty="0"/>
              <a:t>not necessarily</a:t>
            </a:r>
            <a:r>
              <a:rPr lang="en-US" dirty="0"/>
              <a:t> what someone would pay for it</a:t>
            </a:r>
          </a:p>
          <a:p>
            <a:pPr lvl="1"/>
            <a:r>
              <a:rPr lang="en-US" dirty="0"/>
              <a:t>Okay if cost approach results in outputs that seem high</a:t>
            </a:r>
          </a:p>
          <a:p>
            <a:pPr lvl="1"/>
            <a:endParaRPr lang="en-US" dirty="0"/>
          </a:p>
        </p:txBody>
      </p:sp>
    </p:spTree>
    <p:extLst>
      <p:ext uri="{BB962C8B-B14F-4D97-AF65-F5344CB8AC3E}">
        <p14:creationId xmlns:p14="http://schemas.microsoft.com/office/powerpoint/2010/main" val="1681545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Approach</a:t>
            </a:r>
          </a:p>
        </p:txBody>
      </p:sp>
      <p:sp>
        <p:nvSpPr>
          <p:cNvPr id="3" name="Content Placeholder 2"/>
          <p:cNvSpPr>
            <a:spLocks noGrp="1"/>
          </p:cNvSpPr>
          <p:nvPr>
            <p:ph idx="4294967295"/>
          </p:nvPr>
        </p:nvSpPr>
        <p:spPr>
          <a:xfrm>
            <a:off x="457200" y="1935480"/>
            <a:ext cx="8229600" cy="4389120"/>
          </a:xfrm>
          <a:prstGeom prst="rect">
            <a:avLst/>
          </a:prstGeom>
        </p:spPr>
        <p:txBody>
          <a:bodyPr>
            <a:normAutofit/>
          </a:bodyPr>
          <a:lstStyle/>
          <a:p>
            <a:r>
              <a:rPr lang="en-US" dirty="0"/>
              <a:t>Reproduction Cost Method</a:t>
            </a:r>
          </a:p>
          <a:p>
            <a:pPr lvl="1"/>
            <a:r>
              <a:rPr lang="en-US" dirty="0"/>
              <a:t>Direct Replacement</a:t>
            </a:r>
          </a:p>
          <a:p>
            <a:pPr lvl="2"/>
            <a:r>
              <a:rPr lang="en-US" dirty="0"/>
              <a:t>Used for smaller trees</a:t>
            </a:r>
          </a:p>
          <a:p>
            <a:pPr lvl="2"/>
            <a:r>
              <a:rPr lang="en-US" dirty="0"/>
              <a:t>Restricted to sizes actually available for sale</a:t>
            </a:r>
          </a:p>
          <a:p>
            <a:pPr lvl="1"/>
            <a:r>
              <a:rPr lang="en-US" dirty="0"/>
              <a:t>Extrapolation (Trunk Formula Technique)</a:t>
            </a:r>
          </a:p>
          <a:p>
            <a:r>
              <a:rPr lang="en-US" dirty="0"/>
              <a:t>Functional Replacement Method</a:t>
            </a:r>
          </a:p>
          <a:p>
            <a:pPr lvl="1"/>
            <a:r>
              <a:rPr lang="en-US" dirty="0"/>
              <a:t>Used in damage cases</a:t>
            </a:r>
          </a:p>
          <a:p>
            <a:pPr lvl="1"/>
            <a:r>
              <a:rPr lang="en-US" dirty="0"/>
              <a:t>Principle of Substitution</a:t>
            </a:r>
          </a:p>
          <a:p>
            <a:r>
              <a:rPr lang="en-US" dirty="0"/>
              <a:t>Cost of </a:t>
            </a:r>
            <a:r>
              <a:rPr lang="en-US" dirty="0" smtClean="0"/>
              <a:t>Repair</a:t>
            </a:r>
            <a:endParaRPr lang="en-US" dirty="0"/>
          </a:p>
        </p:txBody>
      </p:sp>
    </p:spTree>
    <p:extLst>
      <p:ext uri="{BB962C8B-B14F-4D97-AF65-F5344CB8AC3E}">
        <p14:creationId xmlns:p14="http://schemas.microsoft.com/office/powerpoint/2010/main" val="3229739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Approach</a:t>
            </a:r>
          </a:p>
        </p:txBody>
      </p:sp>
      <p:sp>
        <p:nvSpPr>
          <p:cNvPr id="3" name="Content Placeholder 2"/>
          <p:cNvSpPr>
            <a:spLocks noGrp="1"/>
          </p:cNvSpPr>
          <p:nvPr>
            <p:ph idx="4294967295"/>
          </p:nvPr>
        </p:nvSpPr>
        <p:spPr>
          <a:xfrm>
            <a:off x="457200" y="1935480"/>
            <a:ext cx="8229600" cy="4389120"/>
          </a:xfrm>
          <a:prstGeom prst="rect">
            <a:avLst/>
          </a:prstGeom>
        </p:spPr>
        <p:txBody>
          <a:bodyPr>
            <a:normAutofit/>
          </a:bodyPr>
          <a:lstStyle/>
          <a:p>
            <a:r>
              <a:rPr lang="en-US" dirty="0"/>
              <a:t>Reproduction Cost Method</a:t>
            </a:r>
          </a:p>
          <a:p>
            <a:pPr lvl="1"/>
            <a:r>
              <a:rPr lang="en-US" dirty="0"/>
              <a:t>Direct Replacement</a:t>
            </a:r>
          </a:p>
          <a:p>
            <a:pPr lvl="2"/>
            <a:r>
              <a:rPr lang="en-US" dirty="0"/>
              <a:t>Used for smaller trees</a:t>
            </a:r>
          </a:p>
          <a:p>
            <a:pPr lvl="2"/>
            <a:r>
              <a:rPr lang="en-US" dirty="0"/>
              <a:t>Restricted to sizes actually available for sale</a:t>
            </a:r>
          </a:p>
          <a:p>
            <a:pPr lvl="1"/>
            <a:r>
              <a:rPr lang="en-US" dirty="0"/>
              <a:t>Extrapolation (Trunk Formula Technique)</a:t>
            </a:r>
          </a:p>
          <a:p>
            <a:r>
              <a:rPr lang="en-US" dirty="0"/>
              <a:t>Functional Replacement Method</a:t>
            </a:r>
          </a:p>
          <a:p>
            <a:pPr lvl="1"/>
            <a:r>
              <a:rPr lang="en-US" dirty="0"/>
              <a:t>Used in damage cases</a:t>
            </a:r>
          </a:p>
          <a:p>
            <a:pPr lvl="1"/>
            <a:r>
              <a:rPr lang="en-US" dirty="0"/>
              <a:t>Principle of Substitution</a:t>
            </a:r>
          </a:p>
          <a:p>
            <a:r>
              <a:rPr lang="en-US" dirty="0"/>
              <a:t>Cost of </a:t>
            </a:r>
            <a:r>
              <a:rPr lang="en-US" dirty="0" smtClean="0"/>
              <a:t>Repair</a:t>
            </a:r>
            <a:endParaRPr lang="en-US" dirty="0"/>
          </a:p>
        </p:txBody>
      </p:sp>
      <p:cxnSp>
        <p:nvCxnSpPr>
          <p:cNvPr id="4" name="Straight Arrow Connector 3"/>
          <p:cNvCxnSpPr/>
          <p:nvPr/>
        </p:nvCxnSpPr>
        <p:spPr>
          <a:xfrm flipH="1">
            <a:off x="6096000" y="3962400"/>
            <a:ext cx="1447800" cy="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819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Trunk Formula </a:t>
            </a:r>
            <a:r>
              <a:rPr lang="en-US" dirty="0" smtClean="0"/>
              <a:t>Technique (TFT)</a:t>
            </a:r>
            <a:endParaRPr lang="en-US" dirty="0"/>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smtClean="0"/>
              <a:t>Widely accepted technique of tree appraisal</a:t>
            </a:r>
            <a:endParaRPr lang="en-US" dirty="0"/>
          </a:p>
          <a:p>
            <a:r>
              <a:rPr lang="en-US" dirty="0"/>
              <a:t>Components of </a:t>
            </a:r>
            <a:r>
              <a:rPr lang="en-US" dirty="0" smtClean="0"/>
              <a:t>TFT</a:t>
            </a:r>
            <a:endParaRPr lang="en-US" dirty="0"/>
          </a:p>
          <a:p>
            <a:pPr lvl="1"/>
            <a:r>
              <a:rPr lang="en-US" dirty="0"/>
              <a:t>Trunk Cross Sectional Area</a:t>
            </a:r>
          </a:p>
          <a:p>
            <a:pPr lvl="1"/>
            <a:r>
              <a:rPr lang="en-US" dirty="0"/>
              <a:t>Unit Cost</a:t>
            </a:r>
          </a:p>
          <a:p>
            <a:pPr lvl="1"/>
            <a:r>
              <a:rPr lang="en-US" dirty="0"/>
              <a:t>Condition Rating</a:t>
            </a:r>
          </a:p>
          <a:p>
            <a:pPr lvl="1"/>
            <a:r>
              <a:rPr lang="en-US" dirty="0"/>
              <a:t>Functional Limitations Rating</a:t>
            </a:r>
          </a:p>
          <a:p>
            <a:pPr lvl="1"/>
            <a:r>
              <a:rPr lang="en-US" dirty="0"/>
              <a:t>External Limitations Rating</a:t>
            </a:r>
          </a:p>
        </p:txBody>
      </p:sp>
    </p:spTree>
    <p:extLst>
      <p:ext uri="{BB962C8B-B14F-4D97-AF65-F5344CB8AC3E}">
        <p14:creationId xmlns:p14="http://schemas.microsoft.com/office/powerpoint/2010/main" val="3160980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FE1BB-8580-4CF9-9B9C-FB46755C26C0}"/>
              </a:ext>
            </a:extLst>
          </p:cNvPr>
          <p:cNvSpPr>
            <a:spLocks noGrp="1"/>
          </p:cNvSpPr>
          <p:nvPr>
            <p:ph type="title"/>
          </p:nvPr>
        </p:nvSpPr>
        <p:spPr/>
        <p:txBody>
          <a:bodyPr/>
          <a:lstStyle/>
          <a:p>
            <a:r>
              <a:rPr lang="en-US" dirty="0"/>
              <a:t>Trunk Formula Technique (TFT)</a:t>
            </a:r>
          </a:p>
        </p:txBody>
      </p:sp>
      <p:sp>
        <p:nvSpPr>
          <p:cNvPr id="3" name="Content Placeholder 2">
            <a:extLst>
              <a:ext uri="{FF2B5EF4-FFF2-40B4-BE49-F238E27FC236}">
                <a16:creationId xmlns:a16="http://schemas.microsoft.com/office/drawing/2014/main" xmlns="" id="{12148B01-F989-4B24-81E4-FE04376CF99B}"/>
              </a:ext>
            </a:extLst>
          </p:cNvPr>
          <p:cNvSpPr>
            <a:spLocks noGrp="1"/>
          </p:cNvSpPr>
          <p:nvPr>
            <p:ph idx="4294967295"/>
          </p:nvPr>
        </p:nvSpPr>
        <p:spPr>
          <a:xfrm>
            <a:off x="457200" y="1935480"/>
            <a:ext cx="8229600" cy="4389120"/>
          </a:xfrm>
          <a:prstGeom prst="rect">
            <a:avLst/>
          </a:prstGeom>
        </p:spPr>
        <p:txBody>
          <a:bodyPr>
            <a:normAutofit/>
          </a:bodyPr>
          <a:lstStyle/>
          <a:p>
            <a:r>
              <a:rPr lang="en-US" dirty="0" smtClean="0"/>
              <a:t>Summary of Changes from 9</a:t>
            </a:r>
            <a:r>
              <a:rPr lang="en-US" baseline="30000" dirty="0" smtClean="0"/>
              <a:t>th</a:t>
            </a:r>
            <a:r>
              <a:rPr lang="en-US" dirty="0" smtClean="0"/>
              <a:t> to 10</a:t>
            </a:r>
            <a:r>
              <a:rPr lang="en-US" baseline="30000" dirty="0" smtClean="0"/>
              <a:t>th</a:t>
            </a:r>
            <a:r>
              <a:rPr lang="en-US" dirty="0" smtClean="0"/>
              <a:t> Edition (TFT)</a:t>
            </a:r>
          </a:p>
          <a:p>
            <a:pPr lvl="1"/>
            <a:r>
              <a:rPr lang="en-US" dirty="0" smtClean="0"/>
              <a:t>New depreciation ratings</a:t>
            </a:r>
          </a:p>
          <a:p>
            <a:pPr lvl="1"/>
            <a:r>
              <a:rPr lang="en-US" dirty="0" smtClean="0"/>
              <a:t>No species or location ratings</a:t>
            </a:r>
            <a:endParaRPr lang="en-US" dirty="0"/>
          </a:p>
          <a:p>
            <a:pPr lvl="1"/>
            <a:r>
              <a:rPr lang="en-US" dirty="0"/>
              <a:t>N</a:t>
            </a:r>
            <a:r>
              <a:rPr lang="en-US" dirty="0" smtClean="0"/>
              <a:t>o Adjusted Trunk Area (</a:t>
            </a:r>
            <a:r>
              <a:rPr lang="en-US" dirty="0"/>
              <a:t>ATA)</a:t>
            </a:r>
          </a:p>
          <a:p>
            <a:pPr lvl="1"/>
            <a:r>
              <a:rPr lang="en-US" dirty="0"/>
              <a:t>U</a:t>
            </a:r>
            <a:r>
              <a:rPr lang="en-US" dirty="0" smtClean="0"/>
              <a:t>nit </a:t>
            </a:r>
            <a:r>
              <a:rPr lang="en-US" dirty="0"/>
              <a:t>cost from </a:t>
            </a:r>
            <a:r>
              <a:rPr lang="en-US" dirty="0" smtClean="0"/>
              <a:t>LCATT to LCANT</a:t>
            </a:r>
          </a:p>
          <a:p>
            <a:pPr lvl="1"/>
            <a:r>
              <a:rPr lang="en-US" dirty="0" smtClean="0"/>
              <a:t>Unit </a:t>
            </a:r>
            <a:r>
              <a:rPr lang="en-US" dirty="0"/>
              <a:t>cost includes wholesale, not retail or </a:t>
            </a:r>
            <a:r>
              <a:rPr lang="en-US" dirty="0" smtClean="0"/>
              <a:t>installed cost</a:t>
            </a:r>
            <a:endParaRPr lang="en-US" dirty="0"/>
          </a:p>
          <a:p>
            <a:pPr lvl="1"/>
            <a:r>
              <a:rPr lang="en-US" dirty="0"/>
              <a:t>M</a:t>
            </a:r>
            <a:r>
              <a:rPr lang="en-US" dirty="0" smtClean="0"/>
              <a:t>ore </a:t>
            </a:r>
            <a:r>
              <a:rPr lang="en-US" dirty="0"/>
              <a:t>flexibility with condition rating</a:t>
            </a:r>
          </a:p>
          <a:p>
            <a:pPr lvl="1"/>
            <a:r>
              <a:rPr lang="en-US" dirty="0"/>
              <a:t>M</a:t>
            </a:r>
            <a:r>
              <a:rPr lang="en-US" dirty="0" smtClean="0"/>
              <a:t>ore </a:t>
            </a:r>
            <a:r>
              <a:rPr lang="en-US" dirty="0"/>
              <a:t>flexibility with rounding</a:t>
            </a:r>
          </a:p>
        </p:txBody>
      </p:sp>
    </p:spTree>
    <p:extLst>
      <p:ext uri="{BB962C8B-B14F-4D97-AF65-F5344CB8AC3E}">
        <p14:creationId xmlns:p14="http://schemas.microsoft.com/office/powerpoint/2010/main" val="286635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Tree Size</a:t>
            </a:r>
          </a:p>
        </p:txBody>
      </p:sp>
      <p:sp>
        <p:nvSpPr>
          <p:cNvPr id="3" name="Content Placeholder 2"/>
          <p:cNvSpPr>
            <a:spLocks noGrp="1"/>
          </p:cNvSpPr>
          <p:nvPr>
            <p:ph idx="4294967295"/>
          </p:nvPr>
        </p:nvSpPr>
        <p:spPr>
          <a:xfrm>
            <a:off x="457200" y="1935480"/>
            <a:ext cx="3429000" cy="4389120"/>
          </a:xfrm>
          <a:prstGeom prst="rect">
            <a:avLst/>
          </a:prstGeom>
        </p:spPr>
        <p:txBody>
          <a:bodyPr/>
          <a:lstStyle/>
          <a:p>
            <a:r>
              <a:rPr lang="en-US" dirty="0"/>
              <a:t>Diameter at Breast   	Height (DBH)</a:t>
            </a:r>
          </a:p>
          <a:p>
            <a:r>
              <a:rPr lang="en-US" dirty="0"/>
              <a:t>4.5 Feet above grade</a:t>
            </a:r>
          </a:p>
          <a:p>
            <a:pPr lvl="1"/>
            <a:r>
              <a:rPr lang="en-US" dirty="0"/>
              <a:t>(1.4 meters)</a:t>
            </a:r>
          </a:p>
        </p:txBody>
      </p:sp>
      <p:pic>
        <p:nvPicPr>
          <p:cNvPr id="8194" name="Picture 2" descr="http://www.qaa.net.au/cmsAdmin/uploads/image-set-2.jpg"/>
          <p:cNvPicPr>
            <a:picLocks noChangeAspect="1" noChangeArrowheads="1"/>
          </p:cNvPicPr>
          <p:nvPr/>
        </p:nvPicPr>
        <p:blipFill rotWithShape="1">
          <a:blip r:embed="rId2">
            <a:extLst>
              <a:ext uri="{28A0092B-C50C-407E-A947-70E740481C1C}">
                <a14:useLocalDpi xmlns:a14="http://schemas.microsoft.com/office/drawing/2010/main" val="0"/>
              </a:ext>
            </a:extLst>
          </a:blip>
          <a:srcRect r="66272" b="66223"/>
          <a:stretch/>
        </p:blipFill>
        <p:spPr bwMode="auto">
          <a:xfrm>
            <a:off x="4419599" y="1332470"/>
            <a:ext cx="4072967" cy="427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428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Tree Size</a:t>
            </a:r>
          </a:p>
        </p:txBody>
      </p:sp>
      <p:sp>
        <p:nvSpPr>
          <p:cNvPr id="3" name="Content Placeholder 2"/>
          <p:cNvSpPr>
            <a:spLocks noGrp="1"/>
          </p:cNvSpPr>
          <p:nvPr>
            <p:ph idx="4294967295"/>
          </p:nvPr>
        </p:nvSpPr>
        <p:spPr>
          <a:xfrm>
            <a:off x="457200" y="1935480"/>
            <a:ext cx="7391400" cy="4389120"/>
          </a:xfrm>
          <a:prstGeom prst="rect">
            <a:avLst/>
          </a:prstGeom>
        </p:spPr>
        <p:txBody>
          <a:bodyPr/>
          <a:lstStyle/>
          <a:p>
            <a:r>
              <a:rPr lang="en-US" dirty="0"/>
              <a:t>Cross Sectional Area of a Circle</a:t>
            </a:r>
            <a:endParaRPr lang="en-US"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781164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30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Cost</a:t>
            </a:r>
          </a:p>
        </p:txBody>
      </p:sp>
      <p:sp>
        <p:nvSpPr>
          <p:cNvPr id="3" name="Content Placeholder 2"/>
          <p:cNvSpPr>
            <a:spLocks noGrp="1"/>
          </p:cNvSpPr>
          <p:nvPr>
            <p:ph idx="4294967295"/>
          </p:nvPr>
        </p:nvSpPr>
        <p:spPr>
          <a:xfrm>
            <a:off x="457200" y="1935480"/>
            <a:ext cx="4191000" cy="4389120"/>
          </a:xfrm>
          <a:prstGeom prst="rect">
            <a:avLst/>
          </a:prstGeom>
        </p:spPr>
        <p:txBody>
          <a:bodyPr/>
          <a:lstStyle/>
          <a:p>
            <a:r>
              <a:rPr lang="en-US" dirty="0"/>
              <a:t>Cost per unit Trunk Area of nursery stock ($/in</a:t>
            </a:r>
            <a:r>
              <a:rPr lang="en-US" baseline="30000" dirty="0"/>
              <a:t>2</a:t>
            </a:r>
            <a:r>
              <a:rPr lang="en-US" dirty="0"/>
              <a:t>)</a:t>
            </a:r>
          </a:p>
          <a:p>
            <a:r>
              <a:rPr lang="en-US" dirty="0"/>
              <a:t>Largest Commonly Available Nursery Tree (LCANT)</a:t>
            </a:r>
          </a:p>
          <a:p>
            <a:r>
              <a:rPr lang="en-US" dirty="0"/>
              <a:t>Derived from actual nursery </a:t>
            </a:r>
            <a:r>
              <a:rPr lang="en-US" dirty="0" smtClean="0"/>
              <a:t>data</a:t>
            </a:r>
            <a:endParaRPr lang="en-US" dirty="0"/>
          </a:p>
        </p:txBody>
      </p:sp>
      <p:pic>
        <p:nvPicPr>
          <p:cNvPr id="5" name="Picture 2">
            <a:extLst>
              <a:ext uri="{FF2B5EF4-FFF2-40B4-BE49-F238E27FC236}">
                <a16:creationId xmlns="" xmlns:a16="http://schemas.microsoft.com/office/drawing/2014/main" id="{DAADC3BE-A856-4CAF-93CF-6BD31BAA86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34525" y="294625"/>
            <a:ext cx="3457575" cy="503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99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Cost</a:t>
            </a:r>
          </a:p>
        </p:txBody>
      </p:sp>
      <p:sp>
        <p:nvSpPr>
          <p:cNvPr id="3" name="Content Placeholder 2"/>
          <p:cNvSpPr>
            <a:spLocks noGrp="1"/>
          </p:cNvSpPr>
          <p:nvPr>
            <p:ph idx="4294967295"/>
          </p:nvPr>
        </p:nvSpPr>
        <p:spPr>
          <a:xfrm>
            <a:off x="457200" y="1935480"/>
            <a:ext cx="8229600" cy="4389120"/>
          </a:xfrm>
          <a:prstGeom prst="rect">
            <a:avLst/>
          </a:prstGeom>
        </p:spPr>
        <p:txBody>
          <a:bodyPr>
            <a:normAutofit/>
          </a:bodyPr>
          <a:lstStyle/>
          <a:p>
            <a:r>
              <a:rPr lang="en-US" sz="2300" dirty="0" smtClean="0"/>
              <a:t>“Notionally Ideal Tree”</a:t>
            </a:r>
          </a:p>
          <a:p>
            <a:r>
              <a:rPr lang="en-US" sz="2300" dirty="0" smtClean="0"/>
              <a:t>Simplified Calculation</a:t>
            </a:r>
          </a:p>
          <a:p>
            <a:pPr lvl="1"/>
            <a:r>
              <a:rPr lang="en-US" sz="2100" dirty="0"/>
              <a:t>Trunk Area  x  Unit </a:t>
            </a:r>
            <a:r>
              <a:rPr lang="en-US" sz="2100" dirty="0" smtClean="0"/>
              <a:t>Cost</a:t>
            </a:r>
          </a:p>
          <a:p>
            <a:r>
              <a:rPr lang="en-US" sz="2300" dirty="0" smtClean="0"/>
              <a:t>Installation cost added later</a:t>
            </a:r>
          </a:p>
          <a:p>
            <a:r>
              <a:rPr lang="en-US" sz="2000" dirty="0" smtClean="0"/>
              <a:t>No Adjusted Trunk Area (ATA)</a:t>
            </a:r>
            <a:endParaRPr lang="en-US" sz="2000" dirty="0"/>
          </a:p>
        </p:txBody>
      </p:sp>
      <p:pic>
        <p:nvPicPr>
          <p:cNvPr id="1026" name="Picture 2" descr="C:\Users\James\Desktop\Work\Arboriculture\Research and Education\Teaching and courses\Appraisal Workshop\Arcadia\Powerpoint\large o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362200"/>
            <a:ext cx="4077333" cy="364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28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 Factors</a:t>
            </a:r>
          </a:p>
        </p:txBody>
      </p:sp>
      <p:sp>
        <p:nvSpPr>
          <p:cNvPr id="3" name="Content Placeholder 2"/>
          <p:cNvSpPr>
            <a:spLocks noGrp="1"/>
          </p:cNvSpPr>
          <p:nvPr>
            <p:ph idx="4294967295"/>
          </p:nvPr>
        </p:nvSpPr>
        <p:spPr>
          <a:xfrm>
            <a:off x="457200" y="1935480"/>
            <a:ext cx="8229600" cy="4617720"/>
          </a:xfrm>
          <a:prstGeom prst="rect">
            <a:avLst/>
          </a:prstGeom>
        </p:spPr>
        <p:txBody>
          <a:bodyPr>
            <a:normAutofit/>
          </a:bodyPr>
          <a:lstStyle/>
          <a:p>
            <a:r>
              <a:rPr lang="en-US" dirty="0"/>
              <a:t>Reduce </a:t>
            </a:r>
            <a:r>
              <a:rPr lang="en-US" dirty="0" smtClean="0"/>
              <a:t>Basic </a:t>
            </a:r>
            <a:r>
              <a:rPr lang="en-US" dirty="0"/>
              <a:t>Cost to account for loss of value</a:t>
            </a:r>
          </a:p>
          <a:p>
            <a:pPr lvl="1"/>
            <a:r>
              <a:rPr lang="en-US" dirty="0" smtClean="0"/>
              <a:t>Condition Rating</a:t>
            </a:r>
            <a:endParaRPr lang="en-US" dirty="0"/>
          </a:p>
          <a:p>
            <a:pPr lvl="1"/>
            <a:r>
              <a:rPr lang="en-US" dirty="0" smtClean="0"/>
              <a:t>Functional Limitations Rating</a:t>
            </a:r>
            <a:endParaRPr lang="en-US" dirty="0"/>
          </a:p>
          <a:p>
            <a:pPr lvl="1"/>
            <a:r>
              <a:rPr lang="en-US" dirty="0" smtClean="0"/>
              <a:t>External Limitations Rating</a:t>
            </a:r>
            <a:endParaRPr lang="en-US" dirty="0"/>
          </a:p>
          <a:p>
            <a:r>
              <a:rPr lang="en-US" dirty="0"/>
              <a:t>Value range from 0-100</a:t>
            </a:r>
            <a:r>
              <a:rPr lang="en-US" dirty="0" smtClean="0"/>
              <a:t>%</a:t>
            </a:r>
          </a:p>
        </p:txBody>
      </p:sp>
    </p:spTree>
    <p:extLst>
      <p:ext uri="{BB962C8B-B14F-4D97-AF65-F5344CB8AC3E}">
        <p14:creationId xmlns:p14="http://schemas.microsoft.com/office/powerpoint/2010/main" val="1003068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a:t>
            </a:r>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676400" y="1447800"/>
            <a:ext cx="5867400" cy="4400550"/>
          </a:xfrm>
        </p:spPr>
      </p:pic>
    </p:spTree>
    <p:extLst>
      <p:ext uri="{BB962C8B-B14F-4D97-AF65-F5344CB8AC3E}">
        <p14:creationId xmlns:p14="http://schemas.microsoft.com/office/powerpoint/2010/main" val="407000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 Factors</a:t>
            </a:r>
          </a:p>
        </p:txBody>
      </p:sp>
      <p:sp>
        <p:nvSpPr>
          <p:cNvPr id="3" name="Content Placeholder 2"/>
          <p:cNvSpPr>
            <a:spLocks noGrp="1"/>
          </p:cNvSpPr>
          <p:nvPr>
            <p:ph idx="4294967295"/>
          </p:nvPr>
        </p:nvSpPr>
        <p:spPr>
          <a:xfrm>
            <a:off x="457200" y="1935480"/>
            <a:ext cx="8229600" cy="4617720"/>
          </a:xfrm>
          <a:prstGeom prst="rect">
            <a:avLst/>
          </a:prstGeom>
        </p:spPr>
        <p:txBody>
          <a:bodyPr>
            <a:normAutofit/>
          </a:bodyPr>
          <a:lstStyle/>
          <a:p>
            <a:r>
              <a:rPr lang="en-US" dirty="0"/>
              <a:t>Changes for 10</a:t>
            </a:r>
            <a:r>
              <a:rPr lang="en-US" baseline="30000" dirty="0"/>
              <a:t>th</a:t>
            </a:r>
            <a:r>
              <a:rPr lang="en-US" dirty="0"/>
              <a:t> edition</a:t>
            </a:r>
          </a:p>
          <a:p>
            <a:pPr lvl="1"/>
            <a:r>
              <a:rPr lang="en-US" dirty="0"/>
              <a:t>No species rating</a:t>
            </a:r>
          </a:p>
          <a:p>
            <a:pPr lvl="1"/>
            <a:r>
              <a:rPr lang="en-US" dirty="0"/>
              <a:t>No location rating</a:t>
            </a:r>
          </a:p>
          <a:p>
            <a:pPr lvl="1"/>
            <a:r>
              <a:rPr lang="en-US" dirty="0"/>
              <a:t>Species, location, and ATA incorporated into functional and external limitations ratings</a:t>
            </a:r>
          </a:p>
        </p:txBody>
      </p:sp>
    </p:spTree>
    <p:extLst>
      <p:ext uri="{BB962C8B-B14F-4D97-AF65-F5344CB8AC3E}">
        <p14:creationId xmlns:p14="http://schemas.microsoft.com/office/powerpoint/2010/main" val="19272897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t>
            </a:r>
          </a:p>
        </p:txBody>
      </p:sp>
      <p:sp>
        <p:nvSpPr>
          <p:cNvPr id="3" name="Content Placeholder 2"/>
          <p:cNvSpPr>
            <a:spLocks noGrp="1"/>
          </p:cNvSpPr>
          <p:nvPr>
            <p:ph sz="half" idx="4294967295"/>
          </p:nvPr>
        </p:nvSpPr>
        <p:spPr>
          <a:xfrm>
            <a:off x="914400" y="1905000"/>
            <a:ext cx="4038600" cy="4434840"/>
          </a:xfrm>
          <a:prstGeom prst="rect">
            <a:avLst/>
          </a:prstGeom>
        </p:spPr>
        <p:txBody>
          <a:bodyPr/>
          <a:lstStyle/>
          <a:p>
            <a:r>
              <a:rPr lang="en-US" dirty="0" smtClean="0"/>
              <a:t>Health</a:t>
            </a:r>
          </a:p>
          <a:p>
            <a:r>
              <a:rPr lang="en-US" dirty="0" smtClean="0"/>
              <a:t>Structure</a:t>
            </a:r>
          </a:p>
          <a:p>
            <a:r>
              <a:rPr lang="en-US" dirty="0" smtClean="0"/>
              <a:t>Form</a:t>
            </a:r>
            <a:endParaRPr lang="en-US" dirty="0"/>
          </a:p>
        </p:txBody>
      </p:sp>
      <p:sp>
        <p:nvSpPr>
          <p:cNvPr id="4" name="Content Placeholder 3"/>
          <p:cNvSpPr>
            <a:spLocks noGrp="1"/>
          </p:cNvSpPr>
          <p:nvPr>
            <p:ph sz="half" idx="4294967295"/>
          </p:nvPr>
        </p:nvSpPr>
        <p:spPr>
          <a:xfrm>
            <a:off x="4191000" y="1905000"/>
            <a:ext cx="4038600" cy="4434840"/>
          </a:xfrm>
          <a:prstGeom prst="rect">
            <a:avLst/>
          </a:prstGeom>
        </p:spPr>
        <p:txBody>
          <a:bodyPr>
            <a:normAutofit/>
          </a:bodyPr>
          <a:lstStyle/>
          <a:p>
            <a:r>
              <a:rPr lang="en-US" sz="2400" dirty="0" smtClean="0"/>
              <a:t>Excellent	81%-100%</a:t>
            </a:r>
          </a:p>
          <a:p>
            <a:r>
              <a:rPr lang="en-US" sz="2400" dirty="0" smtClean="0"/>
              <a:t>Good	61%-80%</a:t>
            </a:r>
          </a:p>
          <a:p>
            <a:r>
              <a:rPr lang="en-US" sz="2400" dirty="0" smtClean="0"/>
              <a:t>Fair		41%-60%</a:t>
            </a:r>
          </a:p>
          <a:p>
            <a:r>
              <a:rPr lang="en-US" sz="2400" dirty="0" smtClean="0"/>
              <a:t>Poor		21%-40%</a:t>
            </a:r>
          </a:p>
          <a:p>
            <a:r>
              <a:rPr lang="en-US" sz="2400" dirty="0" smtClean="0"/>
              <a:t>Very Poor	6%-20%</a:t>
            </a:r>
          </a:p>
          <a:p>
            <a:r>
              <a:rPr lang="en-US" sz="2400" dirty="0" smtClean="0"/>
              <a:t>Dead	0%-5%</a:t>
            </a:r>
            <a:endParaRPr lang="en-US" sz="2400" dirty="0"/>
          </a:p>
        </p:txBody>
      </p:sp>
    </p:spTree>
    <p:extLst>
      <p:ext uri="{BB962C8B-B14F-4D97-AF65-F5344CB8AC3E}">
        <p14:creationId xmlns:p14="http://schemas.microsoft.com/office/powerpoint/2010/main" val="2378868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t>
            </a:r>
          </a:p>
        </p:txBody>
      </p:sp>
      <p:sp>
        <p:nvSpPr>
          <p:cNvPr id="3" name="Content Placeholder 2"/>
          <p:cNvSpPr>
            <a:spLocks noGrp="1"/>
          </p:cNvSpPr>
          <p:nvPr>
            <p:ph sz="half" idx="4294967295"/>
          </p:nvPr>
        </p:nvSpPr>
        <p:spPr>
          <a:xfrm>
            <a:off x="381000" y="1905000"/>
            <a:ext cx="8382000" cy="4434840"/>
          </a:xfrm>
          <a:prstGeom prst="rect">
            <a:avLst/>
          </a:prstGeom>
        </p:spPr>
        <p:txBody>
          <a:bodyPr/>
          <a:lstStyle/>
          <a:p>
            <a:r>
              <a:rPr lang="en-US" dirty="0" smtClean="0"/>
              <a:t>Combining Health Structure, and Form</a:t>
            </a:r>
          </a:p>
          <a:p>
            <a:pPr lvl="1"/>
            <a:r>
              <a:rPr lang="en-US" dirty="0"/>
              <a:t>Lowest Rating</a:t>
            </a:r>
          </a:p>
          <a:p>
            <a:pPr lvl="1"/>
            <a:r>
              <a:rPr lang="en-US" dirty="0" smtClean="0"/>
              <a:t>Mean Value</a:t>
            </a:r>
          </a:p>
          <a:p>
            <a:pPr lvl="1"/>
            <a:r>
              <a:rPr lang="en-US" dirty="0" smtClean="0"/>
              <a:t>Weighted Average</a:t>
            </a:r>
          </a:p>
          <a:p>
            <a:pPr lvl="1"/>
            <a:r>
              <a:rPr lang="en-US" dirty="0" smtClean="0"/>
              <a:t>Intuitive</a:t>
            </a:r>
          </a:p>
        </p:txBody>
      </p:sp>
    </p:spTree>
    <p:extLst>
      <p:ext uri="{BB962C8B-B14F-4D97-AF65-F5344CB8AC3E}">
        <p14:creationId xmlns:p14="http://schemas.microsoft.com/office/powerpoint/2010/main" val="3153633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sp>
        <p:nvSpPr>
          <p:cNvPr id="5" name="Content Placeholder 4"/>
          <p:cNvSpPr>
            <a:spLocks noGrp="1"/>
          </p:cNvSpPr>
          <p:nvPr>
            <p:ph sz="half" idx="4294967295"/>
          </p:nvPr>
        </p:nvSpPr>
        <p:spPr>
          <a:xfrm>
            <a:off x="152400" y="1905000"/>
            <a:ext cx="8001000" cy="3718715"/>
          </a:xfrm>
          <a:prstGeom prst="rect">
            <a:avLst/>
          </a:prstGeom>
        </p:spPr>
        <p:txBody>
          <a:bodyPr>
            <a:normAutofit/>
          </a:bodyPr>
          <a:lstStyle/>
          <a:p>
            <a:pPr lvl="1"/>
            <a:r>
              <a:rPr lang="en-US" dirty="0" smtClean="0"/>
              <a:t>Interaction of species and site</a:t>
            </a:r>
          </a:p>
          <a:p>
            <a:pPr lvl="1"/>
            <a:r>
              <a:rPr lang="en-US" dirty="0" smtClean="0"/>
              <a:t>How effective it is at performing its function</a:t>
            </a:r>
            <a:endParaRPr lang="en-US" dirty="0"/>
          </a:p>
        </p:txBody>
      </p:sp>
    </p:spTree>
    <p:extLst>
      <p:ext uri="{BB962C8B-B14F-4D97-AF65-F5344CB8AC3E}">
        <p14:creationId xmlns:p14="http://schemas.microsoft.com/office/powerpoint/2010/main" val="29678616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sp>
        <p:nvSpPr>
          <p:cNvPr id="5" name="Content Placeholder 4"/>
          <p:cNvSpPr>
            <a:spLocks noGrp="1"/>
          </p:cNvSpPr>
          <p:nvPr>
            <p:ph sz="half" idx="4294967295"/>
          </p:nvPr>
        </p:nvSpPr>
        <p:spPr>
          <a:xfrm>
            <a:off x="152400" y="1905000"/>
            <a:ext cx="8153400" cy="4495800"/>
          </a:xfrm>
          <a:prstGeom prst="rect">
            <a:avLst/>
          </a:prstGeom>
        </p:spPr>
        <p:txBody>
          <a:bodyPr>
            <a:normAutofit/>
          </a:bodyPr>
          <a:lstStyle/>
          <a:p>
            <a:pPr lvl="2"/>
            <a:r>
              <a:rPr lang="en-US" sz="2400" dirty="0"/>
              <a:t>Allergenic properties</a:t>
            </a:r>
          </a:p>
          <a:p>
            <a:pPr lvl="2"/>
            <a:r>
              <a:rPr lang="en-US" sz="2400" dirty="0"/>
              <a:t>Light/glare shield</a:t>
            </a:r>
          </a:p>
          <a:p>
            <a:pPr lvl="2"/>
            <a:r>
              <a:rPr lang="en-US" sz="2400" dirty="0"/>
              <a:t>Shade and cooling</a:t>
            </a:r>
          </a:p>
          <a:p>
            <a:pPr lvl="2"/>
            <a:r>
              <a:rPr lang="en-US" sz="2400" dirty="0"/>
              <a:t>Safety barrier</a:t>
            </a:r>
          </a:p>
          <a:p>
            <a:pPr lvl="2"/>
            <a:r>
              <a:rPr lang="en-US" sz="2400" dirty="0"/>
              <a:t>Wind control</a:t>
            </a:r>
          </a:p>
          <a:p>
            <a:pPr lvl="2"/>
            <a:r>
              <a:rPr lang="en-US" sz="2400" dirty="0"/>
              <a:t>Traffic control</a:t>
            </a:r>
          </a:p>
          <a:p>
            <a:pPr lvl="2"/>
            <a:r>
              <a:rPr lang="en-US" sz="2400" dirty="0"/>
              <a:t>Erosion control</a:t>
            </a:r>
          </a:p>
          <a:p>
            <a:pPr lvl="2"/>
            <a:r>
              <a:rPr lang="en-US" sz="2400" dirty="0"/>
              <a:t>Cleanliness of flowers, leaves, and fruit</a:t>
            </a:r>
          </a:p>
        </p:txBody>
      </p:sp>
    </p:spTree>
    <p:extLst>
      <p:ext uri="{BB962C8B-B14F-4D97-AF65-F5344CB8AC3E}">
        <p14:creationId xmlns:p14="http://schemas.microsoft.com/office/powerpoint/2010/main" val="3264974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pic>
        <p:nvPicPr>
          <p:cNvPr id="6" name="Picture 2" descr="C:\Users\James\Desktop\Work\Arboriculture\Research and Education\Teaching and courses\Appraisal Workshop\Arcadia\Powerpoint\green street pasad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19050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867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905000"/>
            <a:ext cx="3429000" cy="459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36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pic>
        <p:nvPicPr>
          <p:cNvPr id="3074" name="Picture 2" descr="C:\Users\James\Desktop\Work\Arboriculture\Research and Education\Teaching and courses\Speaking Engagements\Pacific Northwest ISA Conference\Powerpoint\ginkgo bilo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2895600" cy="434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88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Limitations</a:t>
            </a:r>
            <a:endParaRPr lang="en-US" dirty="0"/>
          </a:p>
        </p:txBody>
      </p:sp>
      <p:pic>
        <p:nvPicPr>
          <p:cNvPr id="3074" name="Picture 2" descr="C:\Users\James\Desktop\Work\Arboriculture\Research and Education\Teaching and courses\Speaking Engagements\Pacific Northwest ISA Conference\Powerpoint\ginkgo bilo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2895600" cy="43412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ames\Desktop\Work\Arboriculture\Research and Education\Teaching and courses\Speaking Engagements\PNW Appraisal Workshop 2019\ginkgo fruit fe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4495800" cy="313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6053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Limitations</a:t>
            </a:r>
            <a:endParaRPr lang="en-US" dirty="0"/>
          </a:p>
        </p:txBody>
      </p:sp>
      <p:sp>
        <p:nvSpPr>
          <p:cNvPr id="5" name="Content Placeholder 4"/>
          <p:cNvSpPr>
            <a:spLocks noGrp="1"/>
          </p:cNvSpPr>
          <p:nvPr>
            <p:ph sz="half" idx="4294967295"/>
          </p:nvPr>
        </p:nvSpPr>
        <p:spPr>
          <a:xfrm>
            <a:off x="152400" y="1905000"/>
            <a:ext cx="8001000" cy="3718715"/>
          </a:xfrm>
          <a:prstGeom prst="rect">
            <a:avLst/>
          </a:prstGeom>
        </p:spPr>
        <p:txBody>
          <a:bodyPr>
            <a:normAutofit/>
          </a:bodyPr>
          <a:lstStyle/>
          <a:p>
            <a:pPr lvl="1"/>
            <a:r>
              <a:rPr lang="en-US" dirty="0" smtClean="0"/>
              <a:t>Factors outside of the property</a:t>
            </a:r>
          </a:p>
          <a:p>
            <a:pPr lvl="1"/>
            <a:r>
              <a:rPr lang="en-US" dirty="0" smtClean="0"/>
              <a:t>Out of control of property owner</a:t>
            </a:r>
          </a:p>
          <a:p>
            <a:pPr lvl="1"/>
            <a:r>
              <a:rPr lang="en-US" dirty="0" smtClean="0"/>
              <a:t>Affect plant condition</a:t>
            </a:r>
            <a:endParaRPr lang="en-US" dirty="0"/>
          </a:p>
        </p:txBody>
      </p:sp>
    </p:spTree>
    <p:extLst>
      <p:ext uri="{BB962C8B-B14F-4D97-AF65-F5344CB8AC3E}">
        <p14:creationId xmlns:p14="http://schemas.microsoft.com/office/powerpoint/2010/main" val="1339680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A ONLY</a:t>
            </a:r>
          </a:p>
        </p:txBody>
      </p:sp>
    </p:spTree>
    <p:extLst>
      <p:ext uri="{BB962C8B-B14F-4D97-AF65-F5344CB8AC3E}">
        <p14:creationId xmlns:p14="http://schemas.microsoft.com/office/powerpoint/2010/main" val="2426967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Limitations</a:t>
            </a:r>
            <a:endParaRPr lang="en-US" dirty="0"/>
          </a:p>
        </p:txBody>
      </p:sp>
      <p:sp>
        <p:nvSpPr>
          <p:cNvPr id="5" name="Content Placeholder 4"/>
          <p:cNvSpPr>
            <a:spLocks noGrp="1"/>
          </p:cNvSpPr>
          <p:nvPr>
            <p:ph sz="half" idx="4294967295"/>
          </p:nvPr>
        </p:nvSpPr>
        <p:spPr>
          <a:xfrm>
            <a:off x="152400" y="1905000"/>
            <a:ext cx="8001000" cy="3718715"/>
          </a:xfrm>
          <a:prstGeom prst="rect">
            <a:avLst/>
          </a:prstGeom>
        </p:spPr>
        <p:txBody>
          <a:bodyPr>
            <a:normAutofit/>
          </a:bodyPr>
          <a:lstStyle/>
          <a:p>
            <a:pPr lvl="1"/>
            <a:r>
              <a:rPr lang="en-US" dirty="0" smtClean="0"/>
              <a:t>View Ordinances or CCRs</a:t>
            </a:r>
            <a:endParaRPr lang="en-US" dirty="0"/>
          </a:p>
        </p:txBody>
      </p:sp>
      <p:pic>
        <p:nvPicPr>
          <p:cNvPr id="4" name="Picture 3" descr="C:\Users\James\Desktop\Work\Class One Arboriculture\Reports\Individual Clients\Isaacs Barrak\photos\JPEG\IMG_1871 - Marked.jpg"/>
          <p:cNvPicPr/>
          <p:nvPr/>
        </p:nvPicPr>
        <p:blipFill rotWithShape="1">
          <a:blip r:embed="rId2">
            <a:extLst>
              <a:ext uri="{28A0092B-C50C-407E-A947-70E740481C1C}">
                <a14:useLocalDpi xmlns:a14="http://schemas.microsoft.com/office/drawing/2010/main" val="0"/>
              </a:ext>
            </a:extLst>
          </a:blip>
          <a:srcRect t="16404" b="4746"/>
          <a:stretch/>
        </p:blipFill>
        <p:spPr bwMode="auto">
          <a:xfrm>
            <a:off x="4572000" y="2057400"/>
            <a:ext cx="3962400" cy="4157668"/>
          </a:xfrm>
          <a:prstGeom prst="rect">
            <a:avLst/>
          </a:prstGeom>
          <a:noFill/>
          <a:ln>
            <a:noFill/>
          </a:ln>
        </p:spPr>
      </p:pic>
    </p:spTree>
    <p:extLst>
      <p:ext uri="{BB962C8B-B14F-4D97-AF65-F5344CB8AC3E}">
        <p14:creationId xmlns:p14="http://schemas.microsoft.com/office/powerpoint/2010/main" val="25241738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Limitations</a:t>
            </a:r>
            <a:endParaRPr lang="en-US" dirty="0"/>
          </a:p>
        </p:txBody>
      </p:sp>
      <p:sp>
        <p:nvSpPr>
          <p:cNvPr id="5" name="Content Placeholder 4"/>
          <p:cNvSpPr>
            <a:spLocks noGrp="1"/>
          </p:cNvSpPr>
          <p:nvPr>
            <p:ph sz="half" idx="4294967295"/>
          </p:nvPr>
        </p:nvSpPr>
        <p:spPr>
          <a:xfrm>
            <a:off x="152400" y="1905000"/>
            <a:ext cx="8001000" cy="3718715"/>
          </a:xfrm>
          <a:prstGeom prst="rect">
            <a:avLst/>
          </a:prstGeom>
        </p:spPr>
        <p:txBody>
          <a:bodyPr>
            <a:normAutofit/>
          </a:bodyPr>
          <a:lstStyle/>
          <a:p>
            <a:pPr lvl="1"/>
            <a:r>
              <a:rPr lang="en-US" dirty="0"/>
              <a:t>View Ordinances or </a:t>
            </a:r>
            <a:r>
              <a:rPr lang="en-US" dirty="0" smtClean="0"/>
              <a:t>CCRs</a:t>
            </a:r>
          </a:p>
          <a:p>
            <a:pPr lvl="1"/>
            <a:r>
              <a:rPr lang="en-US" dirty="0" smtClean="0"/>
              <a:t>Water use restrictions</a:t>
            </a:r>
            <a:endParaRPr lang="en-US" dirty="0"/>
          </a:p>
        </p:txBody>
      </p:sp>
      <p:pic>
        <p:nvPicPr>
          <p:cNvPr id="4" name="Picture 3" descr="C:\Users\James\Desktop\Work\Class One Arboriculture\Reports\City of Pasadena\245 S. Holliston\IMG_5747.JPG"/>
          <p:cNvPicPr/>
          <p:nvPr/>
        </p:nvPicPr>
        <p:blipFill>
          <a:blip r:embed="rId2">
            <a:extLst>
              <a:ext uri="{28A0092B-C50C-407E-A947-70E740481C1C}">
                <a14:useLocalDpi xmlns:a14="http://schemas.microsoft.com/office/drawing/2010/main" val="0"/>
              </a:ext>
            </a:extLst>
          </a:blip>
          <a:srcRect/>
          <a:stretch>
            <a:fillRect/>
          </a:stretch>
        </p:blipFill>
        <p:spPr bwMode="auto">
          <a:xfrm>
            <a:off x="4914900" y="2057400"/>
            <a:ext cx="3390900" cy="4521200"/>
          </a:xfrm>
          <a:prstGeom prst="rect">
            <a:avLst/>
          </a:prstGeom>
          <a:noFill/>
          <a:ln>
            <a:noFill/>
          </a:ln>
        </p:spPr>
      </p:pic>
    </p:spTree>
    <p:extLst>
      <p:ext uri="{BB962C8B-B14F-4D97-AF65-F5344CB8AC3E}">
        <p14:creationId xmlns:p14="http://schemas.microsoft.com/office/powerpoint/2010/main" val="3381093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Limitations</a:t>
            </a:r>
            <a:endParaRPr lang="en-US" dirty="0"/>
          </a:p>
        </p:txBody>
      </p:sp>
      <p:sp>
        <p:nvSpPr>
          <p:cNvPr id="5" name="Content Placeholder 4"/>
          <p:cNvSpPr>
            <a:spLocks noGrp="1"/>
          </p:cNvSpPr>
          <p:nvPr>
            <p:ph sz="half" idx="4294967295"/>
          </p:nvPr>
        </p:nvSpPr>
        <p:spPr>
          <a:xfrm>
            <a:off x="152400" y="1905000"/>
            <a:ext cx="8001000" cy="3718715"/>
          </a:xfrm>
          <a:prstGeom prst="rect">
            <a:avLst/>
          </a:prstGeom>
        </p:spPr>
        <p:txBody>
          <a:bodyPr>
            <a:normAutofit/>
          </a:bodyPr>
          <a:lstStyle/>
          <a:p>
            <a:pPr lvl="1"/>
            <a:r>
              <a:rPr lang="en-US" dirty="0"/>
              <a:t>View Ordinances or CCRs</a:t>
            </a:r>
          </a:p>
          <a:p>
            <a:pPr lvl="1"/>
            <a:r>
              <a:rPr lang="en-US" dirty="0"/>
              <a:t>Water use restrictions</a:t>
            </a:r>
          </a:p>
          <a:p>
            <a:pPr lvl="1"/>
            <a:r>
              <a:rPr lang="en-US" dirty="0" smtClean="0"/>
              <a:t>Presence of Serious Pests</a:t>
            </a:r>
            <a:endParaRPr lang="en-US" dirty="0"/>
          </a:p>
        </p:txBody>
      </p:sp>
      <p:pic>
        <p:nvPicPr>
          <p:cNvPr id="4098" name="Picture 2" descr="C:\Users\James\Desktop\Work\Arboriculture\Research and Education\Teaching and courses\Speaking Engagements\PNW Appraisal Workshop 2019\emerald ash bor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26028"/>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ames\Desktop\Work\Arboriculture\Research and Education\Teaching and courses\Speaking Engagements\PNW Appraisal Workshop 2019\dutch elm dise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11604"/>
            <a:ext cx="3200400" cy="466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149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Calculation</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smtClean="0"/>
              <a:t>Basic </a:t>
            </a:r>
            <a:r>
              <a:rPr lang="en-US" dirty="0"/>
              <a:t>Cost x</a:t>
            </a:r>
          </a:p>
          <a:p>
            <a:r>
              <a:rPr lang="en-US" dirty="0" smtClean="0"/>
              <a:t>Condition Rating  </a:t>
            </a:r>
            <a:r>
              <a:rPr lang="en-US" dirty="0"/>
              <a:t>x</a:t>
            </a:r>
          </a:p>
          <a:p>
            <a:r>
              <a:rPr lang="en-US" dirty="0" smtClean="0"/>
              <a:t>Functional Limitations Rating  </a:t>
            </a:r>
            <a:r>
              <a:rPr lang="en-US" dirty="0"/>
              <a:t>x</a:t>
            </a:r>
          </a:p>
          <a:p>
            <a:r>
              <a:rPr lang="en-US" dirty="0" smtClean="0"/>
              <a:t>External Limitations Rating </a:t>
            </a:r>
            <a:endParaRPr lang="en-US" dirty="0"/>
          </a:p>
          <a:p>
            <a:pPr marL="0" indent="0">
              <a:buNone/>
            </a:pPr>
            <a:r>
              <a:rPr lang="en-US" dirty="0"/>
              <a:t>                                      =    Depreciated </a:t>
            </a:r>
            <a:r>
              <a:rPr lang="en-US" dirty="0" smtClean="0"/>
              <a:t>Cost</a:t>
            </a:r>
            <a:r>
              <a:rPr lang="en-US" dirty="0"/>
              <a:t>	</a:t>
            </a:r>
            <a:r>
              <a:rPr lang="en-US" dirty="0" smtClean="0"/>
              <a:t>		     </a:t>
            </a:r>
            <a:endParaRPr lang="en-US" dirty="0"/>
          </a:p>
        </p:txBody>
      </p:sp>
    </p:spTree>
    <p:extLst>
      <p:ext uri="{BB962C8B-B14F-4D97-AF65-F5344CB8AC3E}">
        <p14:creationId xmlns:p14="http://schemas.microsoft.com/office/powerpoint/2010/main" val="4884688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Calculation</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smtClean="0"/>
              <a:t>Additional Costs</a:t>
            </a:r>
          </a:p>
          <a:p>
            <a:pPr lvl="1"/>
            <a:r>
              <a:rPr lang="en-US" dirty="0" smtClean="0"/>
              <a:t>Installation</a:t>
            </a:r>
          </a:p>
          <a:p>
            <a:pPr lvl="1"/>
            <a:r>
              <a:rPr lang="en-US" dirty="0" smtClean="0"/>
              <a:t>Stump Removal</a:t>
            </a:r>
          </a:p>
          <a:p>
            <a:pPr lvl="1"/>
            <a:r>
              <a:rPr lang="en-US" dirty="0" smtClean="0"/>
              <a:t>Post-Planting Monitoring</a:t>
            </a:r>
          </a:p>
          <a:p>
            <a:pPr lvl="1"/>
            <a:r>
              <a:rPr lang="en-US" dirty="0" smtClean="0"/>
              <a:t>Collateral Repairs</a:t>
            </a:r>
            <a:endParaRPr lang="en-US" dirty="0"/>
          </a:p>
        </p:txBody>
      </p:sp>
    </p:spTree>
    <p:extLst>
      <p:ext uri="{BB962C8B-B14F-4D97-AF65-F5344CB8AC3E}">
        <p14:creationId xmlns:p14="http://schemas.microsoft.com/office/powerpoint/2010/main" val="11190446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914400"/>
            <a:ext cx="3779708" cy="5029200"/>
          </a:xfrm>
          <a:prstGeom prst="rect">
            <a:avLst/>
          </a:prstGeom>
        </p:spPr>
      </p:pic>
      <p:sp>
        <p:nvSpPr>
          <p:cNvPr id="2" name="Title 1"/>
          <p:cNvSpPr>
            <a:spLocks noGrp="1"/>
          </p:cNvSpPr>
          <p:nvPr>
            <p:ph type="title"/>
          </p:nvPr>
        </p:nvSpPr>
        <p:spPr/>
        <p:txBody>
          <a:bodyPr>
            <a:normAutofit/>
          </a:bodyPr>
          <a:lstStyle/>
          <a:p>
            <a:r>
              <a:rPr lang="en-US" dirty="0" smtClean="0"/>
              <a:t>TFT </a:t>
            </a:r>
            <a:r>
              <a:rPr lang="en-US" dirty="0"/>
              <a:t>Practice</a:t>
            </a:r>
          </a:p>
        </p:txBody>
      </p:sp>
      <p:sp>
        <p:nvSpPr>
          <p:cNvPr id="7" name="Content Placeholder 2"/>
          <p:cNvSpPr txBox="1">
            <a:spLocks/>
          </p:cNvSpPr>
          <p:nvPr/>
        </p:nvSpPr>
        <p:spPr>
          <a:xfrm>
            <a:off x="381000" y="1935480"/>
            <a:ext cx="39624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dirty="0"/>
              <a:t>Redwood growing on college campus in the San Francisco Bay Area, near a library.</a:t>
            </a:r>
            <a:endParaRPr lang="en-US" sz="1600"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724400"/>
            <a:ext cx="1600200" cy="1600200"/>
          </a:xfrm>
          <a:prstGeom prst="rect">
            <a:avLst/>
          </a:prstGeom>
        </p:spPr>
      </p:pic>
    </p:spTree>
    <p:extLst>
      <p:ext uri="{BB962C8B-B14F-4D97-AF65-F5344CB8AC3E}">
        <p14:creationId xmlns:p14="http://schemas.microsoft.com/office/powerpoint/2010/main" val="101566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Partial Losses</a:t>
            </a:r>
          </a:p>
        </p:txBody>
      </p:sp>
      <p:sp>
        <p:nvSpPr>
          <p:cNvPr id="3" name="Content Placeholder 2"/>
          <p:cNvSpPr>
            <a:spLocks noGrp="1"/>
          </p:cNvSpPr>
          <p:nvPr>
            <p:ph sz="quarter" idx="13"/>
          </p:nvPr>
        </p:nvSpPr>
        <p:spPr/>
        <p:txBody>
          <a:bodyPr/>
          <a:lstStyle/>
          <a:p>
            <a:r>
              <a:rPr lang="en-US" dirty="0"/>
              <a:t>Stem tissue loss </a:t>
            </a:r>
          </a:p>
          <a:p>
            <a:pPr lvl="1"/>
            <a:r>
              <a:rPr lang="en-US" dirty="0"/>
              <a:t>Trunk Area adjustment</a:t>
            </a:r>
          </a:p>
          <a:p>
            <a:r>
              <a:rPr lang="en-US" dirty="0"/>
              <a:t>Canopy loss</a:t>
            </a:r>
          </a:p>
          <a:p>
            <a:pPr lvl="1"/>
            <a:r>
              <a:rPr lang="en-US" dirty="0"/>
              <a:t>% adjustment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2133600"/>
            <a:ext cx="3155244" cy="3276600"/>
          </a:xfrm>
          <a:prstGeom prst="rect">
            <a:avLst/>
          </a:prstGeom>
        </p:spPr>
      </p:pic>
    </p:spTree>
    <p:extLst>
      <p:ext uri="{BB962C8B-B14F-4D97-AF65-F5344CB8AC3E}">
        <p14:creationId xmlns:p14="http://schemas.microsoft.com/office/powerpoint/2010/main" val="3199235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Partial Losses</a:t>
            </a:r>
          </a:p>
        </p:txBody>
      </p:sp>
      <p:sp>
        <p:nvSpPr>
          <p:cNvPr id="3" name="Content Placeholder 2"/>
          <p:cNvSpPr>
            <a:spLocks noGrp="1"/>
          </p:cNvSpPr>
          <p:nvPr>
            <p:ph sz="quarter" idx="13"/>
          </p:nvPr>
        </p:nvSpPr>
        <p:spPr/>
        <p:txBody>
          <a:bodyPr/>
          <a:lstStyle/>
          <a:p>
            <a:pPr marL="0" indent="0">
              <a:buNone/>
            </a:pPr>
            <a:endParaRPr lang="en-US" dirty="0"/>
          </a:p>
          <a:p>
            <a:pPr marL="0" indent="0">
              <a:buNone/>
            </a:pPr>
            <a:r>
              <a:rPr lang="en-US" dirty="0" smtClean="0"/>
              <a:t>TFT </a:t>
            </a:r>
            <a:r>
              <a:rPr lang="en-US" dirty="0"/>
              <a:t>cost solution = $12,000 pre-loss</a:t>
            </a:r>
          </a:p>
          <a:p>
            <a:pPr marL="0" indent="0">
              <a:buNone/>
            </a:pPr>
            <a:r>
              <a:rPr lang="en-US" dirty="0"/>
              <a:t>Left Trunk: 12” DBH</a:t>
            </a:r>
          </a:p>
          <a:p>
            <a:pPr marL="0" indent="0">
              <a:buNone/>
            </a:pPr>
            <a:r>
              <a:rPr lang="en-US" dirty="0"/>
              <a:t>Right Trunk: 12” DBH – </a:t>
            </a:r>
            <a:r>
              <a:rPr lang="en-US" b="1" dirty="0">
                <a:solidFill>
                  <a:srgbClr val="FF0000"/>
                </a:solidFill>
              </a:rPr>
              <a:t>LOSS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133600"/>
            <a:ext cx="3155243" cy="3276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243773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Partial Losses</a:t>
            </a:r>
          </a:p>
        </p:txBody>
      </p:sp>
      <p:sp>
        <p:nvSpPr>
          <p:cNvPr id="3" name="Content Placeholder 2"/>
          <p:cNvSpPr>
            <a:spLocks noGrp="1"/>
          </p:cNvSpPr>
          <p:nvPr>
            <p:ph sz="quarter" idx="13"/>
          </p:nvPr>
        </p:nvSpPr>
        <p:spPr/>
        <p:txBody>
          <a:bodyPr/>
          <a:lstStyle/>
          <a:p>
            <a:pPr marL="0" indent="0">
              <a:buNone/>
            </a:pPr>
            <a:endParaRPr lang="en-US" dirty="0"/>
          </a:p>
          <a:p>
            <a:pPr marL="0" indent="0">
              <a:buNone/>
            </a:pPr>
            <a:r>
              <a:rPr lang="en-US" dirty="0" smtClean="0"/>
              <a:t>TFT </a:t>
            </a:r>
            <a:r>
              <a:rPr lang="en-US" dirty="0"/>
              <a:t>cost solution = $12,000 pre-loss</a:t>
            </a:r>
          </a:p>
          <a:p>
            <a:pPr marL="0" indent="0">
              <a:buNone/>
            </a:pPr>
            <a:r>
              <a:rPr lang="en-US" dirty="0"/>
              <a:t>Left Trunk: 12” DBH – </a:t>
            </a:r>
            <a:r>
              <a:rPr lang="en-US" b="1" dirty="0">
                <a:solidFill>
                  <a:srgbClr val="FF0000"/>
                </a:solidFill>
              </a:rPr>
              <a:t>LOSS</a:t>
            </a:r>
            <a:endParaRPr lang="en-US" dirty="0"/>
          </a:p>
          <a:p>
            <a:pPr marL="0" indent="0">
              <a:buNone/>
            </a:pPr>
            <a:r>
              <a:rPr lang="en-US" dirty="0"/>
              <a:t>Right Trunk: 12” DBH</a:t>
            </a:r>
            <a:endParaRPr lang="en-US"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2133600"/>
            <a:ext cx="3155243" cy="32765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62621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Trees with Defects</a:t>
            </a:r>
          </a:p>
        </p:txBody>
      </p:sp>
      <p:sp>
        <p:nvSpPr>
          <p:cNvPr id="3" name="Content Placeholder 2"/>
          <p:cNvSpPr>
            <a:spLocks noGrp="1"/>
          </p:cNvSpPr>
          <p:nvPr>
            <p:ph sz="quarter" idx="13"/>
          </p:nvPr>
        </p:nvSpPr>
        <p:spPr/>
        <p:txBody>
          <a:bodyPr/>
          <a:lstStyle/>
          <a:p>
            <a:r>
              <a:rPr lang="en-US" dirty="0"/>
              <a:t>Incurable Defect</a:t>
            </a:r>
          </a:p>
          <a:p>
            <a:pPr lvl="1"/>
            <a:r>
              <a:rPr lang="en-US" dirty="0"/>
              <a:t>Basic Cost x depreciation (including defect)</a:t>
            </a:r>
          </a:p>
          <a:p>
            <a:pPr marL="0" indent="0">
              <a:buNone/>
            </a:pPr>
            <a:r>
              <a:rPr lang="en-US" dirty="0"/>
              <a:t>		= Depreciated cost</a:t>
            </a:r>
            <a:br>
              <a:rPr lang="en-US" dirty="0"/>
            </a:br>
            <a:endParaRPr lang="en-US" dirty="0"/>
          </a:p>
          <a:p>
            <a:r>
              <a:rPr lang="en-US" dirty="0"/>
              <a:t>Curable Defect</a:t>
            </a:r>
          </a:p>
          <a:p>
            <a:pPr lvl="1"/>
            <a:r>
              <a:rPr lang="en-US" dirty="0"/>
              <a:t>Basic Cost x depreciation (without defect)</a:t>
            </a:r>
          </a:p>
          <a:p>
            <a:pPr marL="914400" lvl="2" indent="0">
              <a:buNone/>
            </a:pPr>
            <a:r>
              <a:rPr lang="en-US" dirty="0"/>
              <a:t>	= Depreciated cost</a:t>
            </a:r>
          </a:p>
          <a:p>
            <a:pPr marL="914400" lvl="2" indent="0">
              <a:buNone/>
            </a:pPr>
            <a:r>
              <a:rPr lang="en-US" dirty="0"/>
              <a:t>	   - Cost of Repair</a:t>
            </a:r>
          </a:p>
          <a:p>
            <a:pPr marL="914400" lvl="2" indent="0">
              <a:buNone/>
            </a:pPr>
            <a:r>
              <a:rPr lang="en-US" dirty="0"/>
              <a:t>	= Adjusted Depreciated cost</a:t>
            </a:r>
          </a:p>
          <a:p>
            <a:endParaRPr lang="en-US" dirty="0"/>
          </a:p>
        </p:txBody>
      </p:sp>
    </p:spTree>
    <p:extLst>
      <p:ext uri="{BB962C8B-B14F-4D97-AF65-F5344CB8AC3E}">
        <p14:creationId xmlns:p14="http://schemas.microsoft.com/office/powerpoint/2010/main" val="701101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A ONLY</a:t>
            </a:r>
          </a:p>
        </p:txBody>
      </p:sp>
      <p:sp>
        <p:nvSpPr>
          <p:cNvPr id="3" name="Content Placeholder 2"/>
          <p:cNvSpPr>
            <a:spLocks noGrp="1"/>
          </p:cNvSpPr>
          <p:nvPr>
            <p:ph sz="quarter" idx="13"/>
          </p:nvPr>
        </p:nvSpPr>
        <p:spPr/>
        <p:txBody>
          <a:bodyPr>
            <a:normAutofit/>
          </a:bodyPr>
          <a:lstStyle/>
          <a:p>
            <a:r>
              <a:rPr lang="en-US" sz="2400" dirty="0"/>
              <a:t>What is the probability that the population of Japan is greater than </a:t>
            </a:r>
            <a:r>
              <a:rPr lang="en-US" dirty="0"/>
              <a:t>5</a:t>
            </a:r>
            <a:r>
              <a:rPr lang="en-US" sz="2400" dirty="0"/>
              <a:t>0 million people?</a:t>
            </a:r>
          </a:p>
        </p:txBody>
      </p:sp>
    </p:spTree>
    <p:extLst>
      <p:ext uri="{BB962C8B-B14F-4D97-AF65-F5344CB8AC3E}">
        <p14:creationId xmlns:p14="http://schemas.microsoft.com/office/powerpoint/2010/main" val="254108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Trees with Defects</a:t>
            </a:r>
          </a:p>
        </p:txBody>
      </p:sp>
      <p:sp>
        <p:nvSpPr>
          <p:cNvPr id="3" name="Content Placeholder 2"/>
          <p:cNvSpPr>
            <a:spLocks noGrp="1"/>
          </p:cNvSpPr>
          <p:nvPr>
            <p:ph sz="quarter" idx="13"/>
          </p:nvPr>
        </p:nvSpPr>
        <p:spPr/>
        <p:txBody>
          <a:bodyPr/>
          <a:lstStyle/>
          <a:p>
            <a:r>
              <a:rPr lang="en-US" dirty="0"/>
              <a:t>Incurable Defect</a:t>
            </a:r>
          </a:p>
        </p:txBody>
      </p:sp>
      <p:pic>
        <p:nvPicPr>
          <p:cNvPr id="2050" name="Picture 2" descr="C:\Users\James\Desktop\Work\Arboriculture\Research and Education\Teaching and courses\Appraisal Workshop\Anchoring Tree Appraisal\graphics\percentage canopy l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76720"/>
            <a:ext cx="7239000" cy="3628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1656273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Appraising Trees with Defects</a:t>
            </a:r>
          </a:p>
        </p:txBody>
      </p:sp>
      <p:sp>
        <p:nvSpPr>
          <p:cNvPr id="3" name="Content Placeholder 2"/>
          <p:cNvSpPr>
            <a:spLocks noGrp="1"/>
          </p:cNvSpPr>
          <p:nvPr>
            <p:ph sz="quarter" idx="13"/>
          </p:nvPr>
        </p:nvSpPr>
        <p:spPr/>
        <p:txBody>
          <a:bodyPr/>
          <a:lstStyle/>
          <a:p>
            <a:r>
              <a:rPr lang="en-US" dirty="0"/>
              <a:t>Curable Defect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38"/>
          <a:stretch/>
        </p:blipFill>
        <p:spPr bwMode="auto">
          <a:xfrm>
            <a:off x="1416506" y="2176721"/>
            <a:ext cx="6539587" cy="3322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39068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Repair</a:t>
            </a:r>
          </a:p>
        </p:txBody>
      </p:sp>
      <p:sp>
        <p:nvSpPr>
          <p:cNvPr id="3" name="Content Placeholder 2"/>
          <p:cNvSpPr>
            <a:spLocks noGrp="1"/>
          </p:cNvSpPr>
          <p:nvPr>
            <p:ph sz="quarter" idx="13"/>
          </p:nvPr>
        </p:nvSpPr>
        <p:spPr/>
        <p:txBody>
          <a:bodyPr/>
          <a:lstStyle/>
          <a:p>
            <a:r>
              <a:rPr lang="en-US" dirty="0"/>
              <a:t>Assumptions</a:t>
            </a:r>
          </a:p>
          <a:p>
            <a:pPr lvl="1"/>
            <a:r>
              <a:rPr lang="en-US" dirty="0"/>
              <a:t>Tree will remain in place</a:t>
            </a:r>
          </a:p>
          <a:p>
            <a:pPr lvl="1"/>
            <a:r>
              <a:rPr lang="en-US" dirty="0"/>
              <a:t>Tree will continue to provide benefits</a:t>
            </a:r>
          </a:p>
          <a:p>
            <a:pPr lvl="1"/>
            <a:r>
              <a:rPr lang="en-US" dirty="0"/>
              <a:t>Tree will not be completely restored to pre-loss condition</a:t>
            </a:r>
          </a:p>
          <a:p>
            <a:r>
              <a:rPr lang="en-US" dirty="0"/>
              <a:t>Estimated Costs to be Incurred</a:t>
            </a:r>
          </a:p>
          <a:p>
            <a:pPr lvl="1"/>
            <a:r>
              <a:rPr lang="en-US" dirty="0"/>
              <a:t>Appraiser</a:t>
            </a:r>
          </a:p>
          <a:p>
            <a:pPr lvl="1"/>
            <a:r>
              <a:rPr lang="en-US" dirty="0"/>
              <a:t>Contractor Quotes</a:t>
            </a:r>
          </a:p>
          <a:p>
            <a:pPr lvl="1"/>
            <a:r>
              <a:rPr lang="en-US" dirty="0"/>
              <a:t>Actual Costs Incurred</a:t>
            </a:r>
          </a:p>
        </p:txBody>
      </p:sp>
    </p:spTree>
    <p:extLst>
      <p:ext uri="{BB962C8B-B14F-4D97-AF65-F5344CB8AC3E}">
        <p14:creationId xmlns:p14="http://schemas.microsoft.com/office/powerpoint/2010/main" val="3440116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Repair  </a:t>
            </a:r>
            <a:r>
              <a:rPr lang="en-US" b="0" dirty="0"/>
              <a:t>≠</a:t>
            </a:r>
            <a:r>
              <a:rPr lang="en-US" dirty="0"/>
              <a:t>  Tree With Curable Defects</a:t>
            </a:r>
          </a:p>
        </p:txBody>
      </p:sp>
      <p:sp>
        <p:nvSpPr>
          <p:cNvPr id="3" name="Content Placeholder 2"/>
          <p:cNvSpPr>
            <a:spLocks noGrp="1"/>
          </p:cNvSpPr>
          <p:nvPr>
            <p:ph sz="quarter" idx="13"/>
          </p:nvPr>
        </p:nvSpPr>
        <p:spPr/>
        <p:txBody>
          <a:bodyPr/>
          <a:lstStyle/>
          <a:p>
            <a:r>
              <a:rPr lang="en-US" dirty="0"/>
              <a:t>Cost of Repair</a:t>
            </a:r>
          </a:p>
          <a:p>
            <a:pPr lvl="1"/>
            <a:r>
              <a:rPr lang="en-US" dirty="0"/>
              <a:t>How much does it cost to fix the defect?</a:t>
            </a:r>
          </a:p>
          <a:p>
            <a:r>
              <a:rPr lang="en-US" dirty="0"/>
              <a:t>Cost of Tree With Curable Defects</a:t>
            </a:r>
          </a:p>
          <a:p>
            <a:pPr lvl="1"/>
            <a:r>
              <a:rPr lang="en-US" dirty="0"/>
              <a:t>How much would it cost to reproduce a defect-free tree, less the cost of fixing the defect?</a:t>
            </a:r>
          </a:p>
        </p:txBody>
      </p:sp>
    </p:spTree>
    <p:extLst>
      <p:ext uri="{BB962C8B-B14F-4D97-AF65-F5344CB8AC3E}">
        <p14:creationId xmlns:p14="http://schemas.microsoft.com/office/powerpoint/2010/main" val="29085888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Repair</a:t>
            </a:r>
          </a:p>
        </p:txBody>
      </p:sp>
      <p:sp>
        <p:nvSpPr>
          <p:cNvPr id="3" name="Content Placeholder 2"/>
          <p:cNvSpPr>
            <a:spLocks noGrp="1"/>
          </p:cNvSpPr>
          <p:nvPr>
            <p:ph sz="quarter" idx="13"/>
          </p:nvPr>
        </p:nvSpPr>
        <p:spPr/>
        <p:txBody>
          <a:bodyPr/>
          <a:lstStyle/>
          <a:p>
            <a:r>
              <a:rPr lang="en-US" dirty="0"/>
              <a:t>Estimates for Cost of Repair</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4" r="19511"/>
          <a:stretch/>
        </p:blipFill>
        <p:spPr bwMode="auto">
          <a:xfrm>
            <a:off x="4800600" y="1981200"/>
            <a:ext cx="3670301" cy="3628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769497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Repair</a:t>
            </a:r>
          </a:p>
        </p:txBody>
      </p:sp>
      <p:sp>
        <p:nvSpPr>
          <p:cNvPr id="3" name="Content Placeholder 2"/>
          <p:cNvSpPr>
            <a:spLocks noGrp="1"/>
          </p:cNvSpPr>
          <p:nvPr>
            <p:ph sz="quarter" idx="13"/>
          </p:nvPr>
        </p:nvSpPr>
        <p:spPr/>
        <p:txBody>
          <a:bodyPr/>
          <a:lstStyle/>
          <a:p>
            <a:r>
              <a:rPr lang="en-US" dirty="0"/>
              <a:t>Estimates for Cost of Repair:</a:t>
            </a:r>
          </a:p>
          <a:p>
            <a:pPr lvl="1"/>
            <a:r>
              <a:rPr lang="en-US" dirty="0"/>
              <a:t>Company A: $1,000</a:t>
            </a:r>
          </a:p>
          <a:p>
            <a:pPr lvl="1"/>
            <a:r>
              <a:rPr lang="en-US" dirty="0"/>
              <a:t>Company B: $800</a:t>
            </a:r>
          </a:p>
          <a:p>
            <a:pPr lvl="1"/>
            <a:r>
              <a:rPr lang="en-US" dirty="0"/>
              <a:t>Company C: $500</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4" r="19511"/>
          <a:stretch/>
        </p:blipFill>
        <p:spPr bwMode="auto">
          <a:xfrm>
            <a:off x="4800600" y="1981200"/>
            <a:ext cx="3670301" cy="3628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511849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Repair</a:t>
            </a:r>
          </a:p>
        </p:txBody>
      </p:sp>
      <p:sp>
        <p:nvSpPr>
          <p:cNvPr id="3" name="Content Placeholder 2"/>
          <p:cNvSpPr>
            <a:spLocks noGrp="1"/>
          </p:cNvSpPr>
          <p:nvPr>
            <p:ph sz="quarter" idx="13"/>
          </p:nvPr>
        </p:nvSpPr>
        <p:spPr/>
        <p:txBody>
          <a:bodyPr/>
          <a:lstStyle/>
          <a:p>
            <a:r>
              <a:rPr lang="en-US" dirty="0"/>
              <a:t>Estimates for Cost of Repair:</a:t>
            </a:r>
          </a:p>
          <a:p>
            <a:pPr lvl="1"/>
            <a:r>
              <a:rPr lang="en-US" dirty="0"/>
              <a:t>Company A: $1,000</a:t>
            </a:r>
          </a:p>
          <a:p>
            <a:pPr lvl="1"/>
            <a:r>
              <a:rPr lang="en-US" dirty="0"/>
              <a:t>Company B: $800</a:t>
            </a:r>
          </a:p>
          <a:p>
            <a:pPr lvl="1"/>
            <a:r>
              <a:rPr lang="en-US" dirty="0"/>
              <a:t>Company C: $500</a:t>
            </a:r>
          </a:p>
          <a:p>
            <a:r>
              <a:rPr lang="en-US" dirty="0"/>
              <a:t>Actual Cost Incurred: $2,200</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4" r="19511"/>
          <a:stretch/>
        </p:blipFill>
        <p:spPr bwMode="auto">
          <a:xfrm>
            <a:off x="4800600" y="1981200"/>
            <a:ext cx="3670301" cy="3628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4046361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523908" y="1524000"/>
            <a:ext cx="3962400" cy="2733611"/>
          </a:xfrm>
        </p:spPr>
      </p:pic>
      <p:sp>
        <p:nvSpPr>
          <p:cNvPr id="5" name="TextBox 4"/>
          <p:cNvSpPr txBox="1"/>
          <p:nvPr/>
        </p:nvSpPr>
        <p:spPr>
          <a:xfrm>
            <a:off x="685799" y="4494599"/>
            <a:ext cx="2070888" cy="369332"/>
          </a:xfrm>
          <a:prstGeom prst="rect">
            <a:avLst/>
          </a:prstGeom>
          <a:noFill/>
        </p:spPr>
        <p:txBody>
          <a:bodyPr wrap="none" rtlCol="0">
            <a:spAutoFit/>
          </a:bodyPr>
          <a:lstStyle/>
          <a:p>
            <a:r>
              <a:rPr lang="en-US" dirty="0"/>
              <a:t>Installed Tree Cost (P)</a:t>
            </a:r>
          </a:p>
        </p:txBody>
      </p:sp>
      <p:sp>
        <p:nvSpPr>
          <p:cNvPr id="6" name="TextBox 5"/>
          <p:cNvSpPr txBox="1"/>
          <p:nvPr/>
        </p:nvSpPr>
        <p:spPr>
          <a:xfrm>
            <a:off x="3810000" y="4356100"/>
            <a:ext cx="1579920" cy="646331"/>
          </a:xfrm>
          <a:prstGeom prst="rect">
            <a:avLst/>
          </a:prstGeom>
          <a:noFill/>
        </p:spPr>
        <p:txBody>
          <a:bodyPr wrap="none" rtlCol="0">
            <a:spAutoFit/>
          </a:bodyPr>
          <a:lstStyle/>
          <a:p>
            <a:r>
              <a:rPr lang="en-US" dirty="0"/>
              <a:t>Interest Rate (r)</a:t>
            </a:r>
          </a:p>
          <a:p>
            <a:r>
              <a:rPr lang="en-US" dirty="0"/>
              <a:t>Time to Parity (t)</a:t>
            </a:r>
          </a:p>
        </p:txBody>
      </p:sp>
      <p:sp>
        <p:nvSpPr>
          <p:cNvPr id="7" name="TextBox 6"/>
          <p:cNvSpPr txBox="1"/>
          <p:nvPr/>
        </p:nvSpPr>
        <p:spPr>
          <a:xfrm>
            <a:off x="6019800" y="4494599"/>
            <a:ext cx="2597186" cy="369332"/>
          </a:xfrm>
          <a:prstGeom prst="rect">
            <a:avLst/>
          </a:prstGeom>
          <a:noFill/>
        </p:spPr>
        <p:txBody>
          <a:bodyPr wrap="none" rtlCol="0">
            <a:spAutoFit/>
          </a:bodyPr>
          <a:lstStyle/>
          <a:p>
            <a:r>
              <a:rPr lang="en-US" dirty="0"/>
              <a:t>Compounded Basic Cost (C)</a:t>
            </a:r>
          </a:p>
        </p:txBody>
      </p:sp>
      <p:sp>
        <p:nvSpPr>
          <p:cNvPr id="8" name="TextBox 7"/>
          <p:cNvSpPr txBox="1"/>
          <p:nvPr/>
        </p:nvSpPr>
        <p:spPr>
          <a:xfrm>
            <a:off x="3614634" y="5279707"/>
            <a:ext cx="2798866" cy="646331"/>
          </a:xfrm>
          <a:prstGeom prst="rect">
            <a:avLst/>
          </a:prstGeom>
          <a:noFill/>
        </p:spPr>
        <p:txBody>
          <a:bodyPr wrap="square" rtlCol="0">
            <a:spAutoFit/>
          </a:bodyPr>
          <a:lstStyle/>
          <a:p>
            <a:r>
              <a:rPr lang="en-US" sz="3600" b="1" dirty="0"/>
              <a:t>C = P(1+r)</a:t>
            </a:r>
          </a:p>
        </p:txBody>
      </p:sp>
      <p:sp>
        <p:nvSpPr>
          <p:cNvPr id="10" name="TextBox 9"/>
          <p:cNvSpPr txBox="1"/>
          <p:nvPr/>
        </p:nvSpPr>
        <p:spPr>
          <a:xfrm>
            <a:off x="5418628" y="5195025"/>
            <a:ext cx="369148" cy="400110"/>
          </a:xfrm>
          <a:prstGeom prst="rect">
            <a:avLst/>
          </a:prstGeom>
          <a:noFill/>
        </p:spPr>
        <p:txBody>
          <a:bodyPr wrap="square" rtlCol="0">
            <a:spAutoFit/>
          </a:bodyPr>
          <a:lstStyle/>
          <a:p>
            <a:r>
              <a:rPr lang="en-US" sz="2000" b="1" dirty="0"/>
              <a:t>t</a:t>
            </a:r>
            <a:endParaRPr lang="en-US" sz="2400" b="1" dirty="0"/>
          </a:p>
        </p:txBody>
      </p:sp>
    </p:spTree>
    <p:extLst>
      <p:ext uri="{BB962C8B-B14F-4D97-AF65-F5344CB8AC3E}">
        <p14:creationId xmlns:p14="http://schemas.microsoft.com/office/powerpoint/2010/main" val="23232050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Installed Tree Cost</a:t>
            </a:r>
          </a:p>
          <a:p>
            <a:pPr lvl="1"/>
            <a:r>
              <a:rPr lang="en-US" dirty="0"/>
              <a:t>Wholesale Cost</a:t>
            </a:r>
          </a:p>
          <a:p>
            <a:pPr lvl="1"/>
            <a:r>
              <a:rPr lang="en-US" dirty="0"/>
              <a:t>Shipping</a:t>
            </a:r>
          </a:p>
          <a:p>
            <a:pPr lvl="1"/>
            <a:r>
              <a:rPr lang="en-US" dirty="0"/>
              <a:t>Labor</a:t>
            </a:r>
          </a:p>
          <a:p>
            <a:pPr lvl="1"/>
            <a:r>
              <a:rPr lang="en-US" dirty="0"/>
              <a:t>Overhead</a:t>
            </a:r>
          </a:p>
          <a:p>
            <a:pPr lvl="1"/>
            <a:r>
              <a:rPr lang="en-US" dirty="0"/>
              <a:t>Profit</a:t>
            </a:r>
          </a:p>
        </p:txBody>
      </p:sp>
      <p:pic>
        <p:nvPicPr>
          <p:cNvPr id="3074" name="Picture 2" descr="C:\Users\James\Desktop\Work\Arboriculture\Research and Education\Teaching and courses\Appraisal Workshop\Anchoring Tree Appraisal\graphics\large box o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295400"/>
            <a:ext cx="2723334"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552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Interest Rate</a:t>
            </a:r>
          </a:p>
          <a:p>
            <a:pPr lvl="1"/>
            <a:r>
              <a:rPr lang="en-US" dirty="0"/>
              <a:t>Rate of return on a similar investment</a:t>
            </a:r>
          </a:p>
          <a:p>
            <a:pPr lvl="1"/>
            <a:r>
              <a:rPr lang="en-US" dirty="0"/>
              <a:t>Assumes positive rate of return</a:t>
            </a:r>
          </a:p>
          <a:p>
            <a:pPr lvl="1"/>
            <a:r>
              <a:rPr lang="en-US" dirty="0"/>
              <a:t>Common benchmarks</a:t>
            </a:r>
          </a:p>
          <a:p>
            <a:pPr lvl="2"/>
            <a:r>
              <a:rPr lang="en-US" dirty="0"/>
              <a:t>30-yr fixed mortgage rate</a:t>
            </a:r>
          </a:p>
          <a:p>
            <a:pPr lvl="2"/>
            <a:r>
              <a:rPr lang="en-US" dirty="0"/>
              <a:t>10-yr treasury bond</a:t>
            </a:r>
          </a:p>
          <a:p>
            <a:pPr lvl="2"/>
            <a:endParaRPr lang="en-US" dirty="0"/>
          </a:p>
        </p:txBody>
      </p:sp>
    </p:spTree>
    <p:extLst>
      <p:ext uri="{BB962C8B-B14F-4D97-AF65-F5344CB8AC3E}">
        <p14:creationId xmlns:p14="http://schemas.microsoft.com/office/powerpoint/2010/main" val="2664176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A ONLY</a:t>
            </a:r>
          </a:p>
        </p:txBody>
      </p:sp>
      <p:sp>
        <p:nvSpPr>
          <p:cNvPr id="3" name="Content Placeholder 2"/>
          <p:cNvSpPr>
            <a:spLocks noGrp="1"/>
          </p:cNvSpPr>
          <p:nvPr>
            <p:ph sz="quarter" idx="13"/>
          </p:nvPr>
        </p:nvSpPr>
        <p:spPr/>
        <p:txBody>
          <a:bodyPr>
            <a:normAutofit/>
          </a:bodyPr>
          <a:lstStyle/>
          <a:p>
            <a:r>
              <a:rPr lang="en-US" sz="2400" dirty="0"/>
              <a:t>What is the probability that the population of Japan is greater than </a:t>
            </a:r>
            <a:r>
              <a:rPr lang="en-US" dirty="0"/>
              <a:t>5</a:t>
            </a:r>
            <a:r>
              <a:rPr lang="en-US" sz="2400" dirty="0"/>
              <a:t>0 million people?</a:t>
            </a:r>
          </a:p>
          <a:p>
            <a:r>
              <a:rPr lang="en-US" sz="2400" dirty="0"/>
              <a:t>What is the population of Japan?</a:t>
            </a:r>
          </a:p>
        </p:txBody>
      </p:sp>
    </p:spTree>
    <p:extLst>
      <p:ext uri="{BB962C8B-B14F-4D97-AF65-F5344CB8AC3E}">
        <p14:creationId xmlns:p14="http://schemas.microsoft.com/office/powerpoint/2010/main" val="2551126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Years to Parity</a:t>
            </a:r>
          </a:p>
        </p:txBody>
      </p:sp>
      <p:sp>
        <p:nvSpPr>
          <p:cNvPr id="3" name="Content Placeholder 2"/>
          <p:cNvSpPr>
            <a:spLocks noGrp="1"/>
          </p:cNvSpPr>
          <p:nvPr>
            <p:ph sz="quarter" idx="13"/>
          </p:nvPr>
        </p:nvSpPr>
        <p:spPr/>
        <p:txBody>
          <a:bodyPr/>
          <a:lstStyle/>
          <a:p>
            <a:r>
              <a:rPr lang="en-US" dirty="0"/>
              <a:t>Number of years to grow replacement tree to subject tree size</a:t>
            </a:r>
          </a:p>
          <a:p>
            <a:r>
              <a:rPr lang="en-US" dirty="0"/>
              <a:t>Age Metrics</a:t>
            </a:r>
          </a:p>
          <a:p>
            <a:pPr lvl="1"/>
            <a:r>
              <a:rPr lang="en-US" dirty="0"/>
              <a:t>Height of tree</a:t>
            </a:r>
          </a:p>
          <a:p>
            <a:pPr lvl="1"/>
            <a:r>
              <a:rPr lang="en-US" dirty="0"/>
              <a:t>Trunk size (DBH)</a:t>
            </a:r>
          </a:p>
          <a:p>
            <a:pPr lvl="1"/>
            <a:r>
              <a:rPr lang="en-US" dirty="0"/>
              <a:t>Number of annual rings (coring)</a:t>
            </a:r>
          </a:p>
          <a:p>
            <a:r>
              <a:rPr lang="en-US" dirty="0"/>
              <a:t>Growth Rate</a:t>
            </a:r>
          </a:p>
          <a:p>
            <a:pPr lvl="1"/>
            <a:r>
              <a:rPr lang="en-US" dirty="0"/>
              <a:t>Appraiser experience</a:t>
            </a:r>
          </a:p>
          <a:p>
            <a:pPr lvl="1"/>
            <a:r>
              <a:rPr lang="en-US" dirty="0"/>
              <a:t>Horticultural database</a:t>
            </a:r>
          </a:p>
        </p:txBody>
      </p:sp>
    </p:spTree>
    <p:extLst>
      <p:ext uri="{BB962C8B-B14F-4D97-AF65-F5344CB8AC3E}">
        <p14:creationId xmlns:p14="http://schemas.microsoft.com/office/powerpoint/2010/main" val="8627953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Installed Tree Cost (P): $1482</a:t>
            </a:r>
          </a:p>
          <a:p>
            <a:r>
              <a:rPr lang="en-US" dirty="0"/>
              <a:t>Interest Rate (r): 3.25%</a:t>
            </a:r>
          </a:p>
          <a:p>
            <a:r>
              <a:rPr lang="en-US" dirty="0"/>
              <a:t>Years to Parity (t): 100</a:t>
            </a:r>
          </a:p>
        </p:txBody>
      </p:sp>
      <p:pic>
        <p:nvPicPr>
          <p:cNvPr id="4098" name="Picture 2" descr="C:\Users\James\Desktop\Work\Arboriculture\Research and Education\Teaching and courses\Appraisal Workshop\Anchoring Tree Appraisal\graphics\q agrif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6" r="7716"/>
          <a:stretch/>
        </p:blipFill>
        <p:spPr bwMode="auto">
          <a:xfrm>
            <a:off x="4927600" y="1447800"/>
            <a:ext cx="399991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grpSp>
        <p:nvGrpSpPr>
          <p:cNvPr id="4" name="Group 3"/>
          <p:cNvGrpSpPr/>
          <p:nvPr/>
        </p:nvGrpSpPr>
        <p:grpSpPr>
          <a:xfrm>
            <a:off x="1447800" y="3483666"/>
            <a:ext cx="2798866" cy="731013"/>
            <a:chOff x="990600" y="3649118"/>
            <a:chExt cx="2798866" cy="731013"/>
          </a:xfrm>
        </p:grpSpPr>
        <p:sp>
          <p:nvSpPr>
            <p:cNvPr id="8" name="TextBox 7"/>
            <p:cNvSpPr txBox="1"/>
            <p:nvPr/>
          </p:nvSpPr>
          <p:spPr>
            <a:xfrm>
              <a:off x="990600" y="3733800"/>
              <a:ext cx="2798866" cy="646331"/>
            </a:xfrm>
            <a:prstGeom prst="rect">
              <a:avLst/>
            </a:prstGeom>
            <a:noFill/>
          </p:spPr>
          <p:txBody>
            <a:bodyPr wrap="square" rtlCol="0">
              <a:spAutoFit/>
            </a:bodyPr>
            <a:lstStyle/>
            <a:p>
              <a:r>
                <a:rPr lang="en-US" sz="3600" b="1" dirty="0"/>
                <a:t>C = P(1+r)</a:t>
              </a:r>
            </a:p>
          </p:txBody>
        </p:sp>
        <p:sp>
          <p:nvSpPr>
            <p:cNvPr id="9" name="TextBox 8"/>
            <p:cNvSpPr txBox="1"/>
            <p:nvPr/>
          </p:nvSpPr>
          <p:spPr>
            <a:xfrm>
              <a:off x="2794594" y="3649118"/>
              <a:ext cx="369148" cy="400110"/>
            </a:xfrm>
            <a:prstGeom prst="rect">
              <a:avLst/>
            </a:prstGeom>
            <a:noFill/>
          </p:spPr>
          <p:txBody>
            <a:bodyPr wrap="square" rtlCol="0">
              <a:spAutoFit/>
            </a:bodyPr>
            <a:lstStyle/>
            <a:p>
              <a:r>
                <a:rPr lang="en-US" sz="2000" b="1" dirty="0"/>
                <a:t>t</a:t>
              </a:r>
              <a:endParaRPr lang="en-US" sz="2400" b="1" dirty="0"/>
            </a:p>
          </p:txBody>
        </p:sp>
      </p:grpSp>
    </p:spTree>
    <p:extLst>
      <p:ext uri="{BB962C8B-B14F-4D97-AF65-F5344CB8AC3E}">
        <p14:creationId xmlns:p14="http://schemas.microsoft.com/office/powerpoint/2010/main" val="1405367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Calculator Steps</a:t>
            </a:r>
          </a:p>
        </p:txBody>
      </p:sp>
      <p:pic>
        <p:nvPicPr>
          <p:cNvPr id="1027" name="Picture 3" descr="C:\Users\James\Desktop\Work\Arboriculture\Research and Education\Teaching and courses\Appraisal Workshop\Anchoring Tree Appraisal\graphics\calculato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511300"/>
            <a:ext cx="72136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0420273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Calculator Steps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8700" y="1511300"/>
            <a:ext cx="72136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40015031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Installed Tree Cost (P): $1482</a:t>
            </a:r>
          </a:p>
          <a:p>
            <a:r>
              <a:rPr lang="en-US" dirty="0"/>
              <a:t>Interest Rate (r): 3.25%</a:t>
            </a:r>
          </a:p>
          <a:p>
            <a:r>
              <a:rPr lang="en-US" dirty="0"/>
              <a:t>Years to Parity (t): 100</a:t>
            </a:r>
          </a:p>
        </p:txBody>
      </p:sp>
      <p:pic>
        <p:nvPicPr>
          <p:cNvPr id="4098" name="Picture 2" descr="C:\Users\James\Desktop\Work\Arboriculture\Research and Education\Teaching and courses\Appraisal Workshop\Anchoring Tree Appraisal\graphics\q agrif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6" r="7716"/>
          <a:stretch/>
        </p:blipFill>
        <p:spPr bwMode="auto">
          <a:xfrm>
            <a:off x="4927600" y="1447800"/>
            <a:ext cx="399991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grpSp>
        <p:nvGrpSpPr>
          <p:cNvPr id="4" name="Group 3"/>
          <p:cNvGrpSpPr/>
          <p:nvPr/>
        </p:nvGrpSpPr>
        <p:grpSpPr>
          <a:xfrm>
            <a:off x="1447800" y="3483666"/>
            <a:ext cx="2798866" cy="731013"/>
            <a:chOff x="990600" y="3649118"/>
            <a:chExt cx="2798866" cy="731013"/>
          </a:xfrm>
        </p:grpSpPr>
        <p:sp>
          <p:nvSpPr>
            <p:cNvPr id="8" name="TextBox 7"/>
            <p:cNvSpPr txBox="1"/>
            <p:nvPr/>
          </p:nvSpPr>
          <p:spPr>
            <a:xfrm>
              <a:off x="990600" y="3733800"/>
              <a:ext cx="2798866" cy="646331"/>
            </a:xfrm>
            <a:prstGeom prst="rect">
              <a:avLst/>
            </a:prstGeom>
            <a:noFill/>
          </p:spPr>
          <p:txBody>
            <a:bodyPr wrap="square" rtlCol="0">
              <a:spAutoFit/>
            </a:bodyPr>
            <a:lstStyle/>
            <a:p>
              <a:r>
                <a:rPr lang="en-US" sz="3600" b="1" dirty="0"/>
                <a:t>C = P(1+r)</a:t>
              </a:r>
            </a:p>
          </p:txBody>
        </p:sp>
        <p:sp>
          <p:nvSpPr>
            <p:cNvPr id="9" name="TextBox 8"/>
            <p:cNvSpPr txBox="1"/>
            <p:nvPr/>
          </p:nvSpPr>
          <p:spPr>
            <a:xfrm>
              <a:off x="2794594" y="3649118"/>
              <a:ext cx="369148" cy="400110"/>
            </a:xfrm>
            <a:prstGeom prst="rect">
              <a:avLst/>
            </a:prstGeom>
            <a:noFill/>
          </p:spPr>
          <p:txBody>
            <a:bodyPr wrap="square" rtlCol="0">
              <a:spAutoFit/>
            </a:bodyPr>
            <a:lstStyle/>
            <a:p>
              <a:r>
                <a:rPr lang="en-US" sz="2000" b="1" dirty="0"/>
                <a:t>t</a:t>
              </a:r>
              <a:endParaRPr lang="en-US" sz="2400" b="1" dirty="0"/>
            </a:p>
          </p:txBody>
        </p:sp>
      </p:grpSp>
    </p:spTree>
    <p:extLst>
      <p:ext uri="{BB962C8B-B14F-4D97-AF65-F5344CB8AC3E}">
        <p14:creationId xmlns:p14="http://schemas.microsoft.com/office/powerpoint/2010/main" val="23698698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Interest Rate (r)</a:t>
            </a:r>
          </a:p>
          <a:p>
            <a:pPr lvl="1"/>
            <a:r>
              <a:rPr lang="en-US" sz="2000" dirty="0"/>
              <a:t>30-yr mortgage: 3.75%</a:t>
            </a:r>
          </a:p>
          <a:p>
            <a:pPr lvl="1"/>
            <a:r>
              <a:rPr lang="en-US" sz="2000" dirty="0"/>
              <a:t>30-yr treasury bond: 2.28%</a:t>
            </a:r>
          </a:p>
          <a:p>
            <a:pPr lvl="1"/>
            <a:r>
              <a:rPr lang="en-US" sz="2000" dirty="0"/>
              <a:t>10-yr treasury bond: 1.70%</a:t>
            </a:r>
          </a:p>
          <a:p>
            <a:pPr lvl="1"/>
            <a:r>
              <a:rPr lang="en-US" sz="2000" dirty="0"/>
              <a:t>Prime plus 2%: 4.50%</a:t>
            </a:r>
          </a:p>
          <a:p>
            <a:pPr lvl="1"/>
            <a:r>
              <a:rPr lang="en-US" sz="2000" dirty="0"/>
              <a:t>Savings Account Yield: 0.10%</a:t>
            </a:r>
          </a:p>
        </p:txBody>
      </p:sp>
      <p:pic>
        <p:nvPicPr>
          <p:cNvPr id="4098" name="Picture 2" descr="C:\Users\James\Desktop\Work\Arboriculture\Research and Education\Teaching and courses\Appraisal Workshop\Anchoring Tree Appraisal\graphics\q agrif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6" r="7716"/>
          <a:stretch/>
        </p:blipFill>
        <p:spPr bwMode="auto">
          <a:xfrm>
            <a:off x="4927600" y="1447800"/>
            <a:ext cx="399991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42072508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Installed Tree Cost (P): $1482</a:t>
            </a:r>
          </a:p>
          <a:p>
            <a:r>
              <a:rPr lang="en-US" dirty="0"/>
              <a:t>Interest Rate (r): 3.25%</a:t>
            </a:r>
          </a:p>
          <a:p>
            <a:r>
              <a:rPr lang="en-US" dirty="0"/>
              <a:t>Years to Parity (t)</a:t>
            </a:r>
          </a:p>
          <a:p>
            <a:pPr lvl="1"/>
            <a:r>
              <a:rPr lang="en-US" sz="2000" dirty="0"/>
              <a:t>Height</a:t>
            </a:r>
          </a:p>
          <a:p>
            <a:pPr lvl="2"/>
            <a:r>
              <a:rPr lang="en-US" sz="2000" dirty="0"/>
              <a:t>Tree is 66 feet tall</a:t>
            </a:r>
          </a:p>
          <a:p>
            <a:pPr lvl="2"/>
            <a:r>
              <a:rPr lang="en-US" sz="2000" dirty="0"/>
              <a:t>Grows at 2ft per year</a:t>
            </a:r>
          </a:p>
          <a:p>
            <a:pPr lvl="2"/>
            <a:r>
              <a:rPr lang="en-US" sz="2000" dirty="0"/>
              <a:t>Replacement tree is 6ft tall</a:t>
            </a:r>
          </a:p>
        </p:txBody>
      </p:sp>
      <p:pic>
        <p:nvPicPr>
          <p:cNvPr id="4098" name="Picture 2" descr="C:\Users\James\Desktop\Work\Arboriculture\Research and Education\Teaching and courses\Appraisal Workshop\Anchoring Tree Appraisal\graphics\q agrif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6" r="7716"/>
          <a:stretch/>
        </p:blipFill>
        <p:spPr bwMode="auto">
          <a:xfrm>
            <a:off x="4927600" y="1447800"/>
            <a:ext cx="399991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34361775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Forwarding</a:t>
            </a:r>
          </a:p>
        </p:txBody>
      </p:sp>
      <p:sp>
        <p:nvSpPr>
          <p:cNvPr id="3" name="Content Placeholder 2"/>
          <p:cNvSpPr>
            <a:spLocks noGrp="1"/>
          </p:cNvSpPr>
          <p:nvPr>
            <p:ph sz="quarter" idx="13"/>
          </p:nvPr>
        </p:nvSpPr>
        <p:spPr/>
        <p:txBody>
          <a:bodyPr/>
          <a:lstStyle/>
          <a:p>
            <a:r>
              <a:rPr lang="en-US" dirty="0"/>
              <a:t>Installed Tree Cost (P): $1482</a:t>
            </a:r>
          </a:p>
          <a:p>
            <a:r>
              <a:rPr lang="en-US" dirty="0"/>
              <a:t>Interest Rate (r): 3.25%</a:t>
            </a:r>
          </a:p>
          <a:p>
            <a:r>
              <a:rPr lang="en-US" dirty="0"/>
              <a:t>Years to Parity (t)</a:t>
            </a:r>
          </a:p>
          <a:p>
            <a:pPr lvl="1"/>
            <a:r>
              <a:rPr lang="en-US" sz="2000" dirty="0"/>
              <a:t>Annual Rings</a:t>
            </a:r>
          </a:p>
          <a:p>
            <a:pPr lvl="2"/>
            <a:r>
              <a:rPr lang="en-US" sz="2000" dirty="0"/>
              <a:t>120 rings in core sample</a:t>
            </a:r>
          </a:p>
          <a:p>
            <a:pPr lvl="2"/>
            <a:r>
              <a:rPr lang="en-US" sz="2000" dirty="0"/>
              <a:t>10 rings in replacement tree</a:t>
            </a:r>
          </a:p>
        </p:txBody>
      </p:sp>
      <p:pic>
        <p:nvPicPr>
          <p:cNvPr id="4098" name="Picture 2" descr="C:\Users\James\Desktop\Work\Arboriculture\Research and Education\Teaching and courses\Appraisal Workshop\Anchoring Tree Appraisal\graphics\q agrifol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86" r="7716"/>
          <a:stretch/>
        </p:blipFill>
        <p:spPr bwMode="auto">
          <a:xfrm>
            <a:off x="4927600" y="1447800"/>
            <a:ext cx="399991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22417188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Appraisal</a:t>
            </a:r>
          </a:p>
        </p:txBody>
      </p:sp>
      <p:sp>
        <p:nvSpPr>
          <p:cNvPr id="3" name="Content Placeholder 2"/>
          <p:cNvSpPr>
            <a:spLocks noGrp="1"/>
          </p:cNvSpPr>
          <p:nvPr>
            <p:ph idx="4294967295"/>
          </p:nvPr>
        </p:nvSpPr>
        <p:spPr>
          <a:xfrm>
            <a:off x="457200" y="1935480"/>
            <a:ext cx="8229600" cy="4389120"/>
          </a:xfrm>
          <a:prstGeom prst="rect">
            <a:avLst/>
          </a:prstGeom>
        </p:spPr>
        <p:txBody>
          <a:bodyPr/>
          <a:lstStyle/>
          <a:p>
            <a:r>
              <a:rPr lang="en-US" dirty="0"/>
              <a:t>Sales Comparison Approach</a:t>
            </a:r>
          </a:p>
          <a:p>
            <a:pPr lvl="1"/>
            <a:r>
              <a:rPr lang="en-US" dirty="0"/>
              <a:t>Paired Sales</a:t>
            </a:r>
          </a:p>
          <a:p>
            <a:pPr lvl="1"/>
            <a:r>
              <a:rPr lang="en-US" dirty="0" smtClean="0"/>
              <a:t>Hedonic Regression Technique</a:t>
            </a:r>
            <a:endParaRPr lang="en-US" dirty="0"/>
          </a:p>
          <a:p>
            <a:pPr lvl="1"/>
            <a:r>
              <a:rPr lang="en-US" dirty="0" smtClean="0"/>
              <a:t>Timber </a:t>
            </a:r>
            <a:r>
              <a:rPr lang="en-US" dirty="0"/>
              <a:t>Sales</a:t>
            </a:r>
          </a:p>
          <a:p>
            <a:r>
              <a:rPr lang="en-US" dirty="0"/>
              <a:t>Income Approach</a:t>
            </a:r>
          </a:p>
          <a:p>
            <a:pPr lvl="1"/>
            <a:r>
              <a:rPr lang="en-US" dirty="0"/>
              <a:t>Present value of income generated by trees</a:t>
            </a:r>
          </a:p>
          <a:p>
            <a:pPr lvl="1"/>
            <a:r>
              <a:rPr lang="en-US" dirty="0"/>
              <a:t>Indirect Income – benefits of trees</a:t>
            </a:r>
          </a:p>
          <a:p>
            <a:r>
              <a:rPr lang="en-US" dirty="0"/>
              <a:t>Cost </a:t>
            </a:r>
            <a:r>
              <a:rPr lang="en-US" dirty="0" smtClean="0"/>
              <a:t>Approach</a:t>
            </a:r>
            <a:endParaRPr lang="en-US" dirty="0"/>
          </a:p>
        </p:txBody>
      </p:sp>
      <p:cxnSp>
        <p:nvCxnSpPr>
          <p:cNvPr id="5" name="Straight Arrow Connector 4"/>
          <p:cNvCxnSpPr/>
          <p:nvPr/>
        </p:nvCxnSpPr>
        <p:spPr>
          <a:xfrm flipH="1">
            <a:off x="4648200" y="2133600"/>
            <a:ext cx="1447800" cy="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1054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Comparison Approach</a:t>
            </a:r>
            <a:endParaRPr lang="en-US" dirty="0"/>
          </a:p>
        </p:txBody>
      </p:sp>
      <p:sp>
        <p:nvSpPr>
          <p:cNvPr id="3" name="Content Placeholder 2"/>
          <p:cNvSpPr>
            <a:spLocks noGrp="1"/>
          </p:cNvSpPr>
          <p:nvPr>
            <p:ph sz="quarter" idx="13"/>
          </p:nvPr>
        </p:nvSpPr>
        <p:spPr/>
        <p:txBody>
          <a:bodyPr/>
          <a:lstStyle/>
          <a:p>
            <a:r>
              <a:rPr lang="en-US" dirty="0"/>
              <a:t>“The most probable price that a property should bring in a competitive and open market under all conditions requisite to a fair sale, the buyer and seller, each acting prudently, knowledgeably and assuming the price is not affected by undue stimulus.”</a:t>
            </a:r>
          </a:p>
        </p:txBody>
      </p:sp>
    </p:spTree>
    <p:extLst>
      <p:ext uri="{BB962C8B-B14F-4D97-AF65-F5344CB8AC3E}">
        <p14:creationId xmlns:p14="http://schemas.microsoft.com/office/powerpoint/2010/main" val="1100812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Introduction – Group B ONLY</a:t>
            </a:r>
          </a:p>
        </p:txBody>
      </p:sp>
    </p:spTree>
    <p:extLst>
      <p:ext uri="{BB962C8B-B14F-4D97-AF65-F5344CB8AC3E}">
        <p14:creationId xmlns:p14="http://schemas.microsoft.com/office/powerpoint/2010/main" val="1172185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Comparison Approach</a:t>
            </a:r>
            <a:endParaRPr lang="en-US" dirty="0"/>
          </a:p>
        </p:txBody>
      </p:sp>
      <p:sp>
        <p:nvSpPr>
          <p:cNvPr id="3" name="Content Placeholder 2"/>
          <p:cNvSpPr>
            <a:spLocks noGrp="1"/>
          </p:cNvSpPr>
          <p:nvPr>
            <p:ph sz="quarter" idx="13"/>
          </p:nvPr>
        </p:nvSpPr>
        <p:spPr>
          <a:xfrm>
            <a:off x="609600" y="1600200"/>
            <a:ext cx="7924800" cy="4114800"/>
          </a:xfrm>
        </p:spPr>
        <p:txBody>
          <a:bodyPr/>
          <a:lstStyle/>
          <a:p>
            <a:r>
              <a:rPr lang="en-US" dirty="0"/>
              <a:t>“The </a:t>
            </a:r>
            <a:r>
              <a:rPr lang="en-US" u="sng" dirty="0"/>
              <a:t>most probable price</a:t>
            </a:r>
            <a:r>
              <a:rPr lang="en-US" dirty="0"/>
              <a:t> that a property should bring in a competitive and open market under all conditions requisite to a fair sale, the buyer and seller, each acting </a:t>
            </a:r>
            <a:r>
              <a:rPr lang="en-US" u="sng" dirty="0"/>
              <a:t>prudently</a:t>
            </a:r>
            <a:r>
              <a:rPr lang="en-US" dirty="0"/>
              <a:t>, </a:t>
            </a:r>
            <a:r>
              <a:rPr lang="en-US" u="sng" dirty="0"/>
              <a:t>knowledgeably</a:t>
            </a:r>
            <a:r>
              <a:rPr lang="en-US" dirty="0"/>
              <a:t> and assuming the price is not affected by </a:t>
            </a:r>
            <a:r>
              <a:rPr lang="en-US" u="sng" dirty="0"/>
              <a:t>undue stimulus</a:t>
            </a:r>
            <a:r>
              <a:rPr lang="en-US" dirty="0"/>
              <a:t>.”</a:t>
            </a:r>
          </a:p>
        </p:txBody>
      </p:sp>
    </p:spTree>
    <p:extLst>
      <p:ext uri="{BB962C8B-B14F-4D97-AF65-F5344CB8AC3E}">
        <p14:creationId xmlns:p14="http://schemas.microsoft.com/office/powerpoint/2010/main" val="38441462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Proposition</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2525014"/>
            <a:ext cx="7924800" cy="2265172"/>
          </a:xfrm>
        </p:spPr>
      </p:pic>
    </p:spTree>
    <p:extLst>
      <p:ext uri="{BB962C8B-B14F-4D97-AF65-F5344CB8AC3E}">
        <p14:creationId xmlns:p14="http://schemas.microsoft.com/office/powerpoint/2010/main" val="25246916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Proposition</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2525014"/>
            <a:ext cx="7924800" cy="2265172"/>
          </a:xfrm>
        </p:spPr>
      </p:pic>
    </p:spTree>
    <p:extLst>
      <p:ext uri="{BB962C8B-B14F-4D97-AF65-F5344CB8AC3E}">
        <p14:creationId xmlns:p14="http://schemas.microsoft.com/office/powerpoint/2010/main" val="30780519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Proposition</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2525014"/>
            <a:ext cx="7924800" cy="2265172"/>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226" t="52983" r="76322" b="37346"/>
          <a:stretch/>
        </p:blipFill>
        <p:spPr>
          <a:xfrm>
            <a:off x="6858000" y="2767348"/>
            <a:ext cx="590551" cy="219075"/>
          </a:xfrm>
          <a:prstGeom prst="rect">
            <a:avLst/>
          </a:prstGeom>
        </p:spPr>
      </p:pic>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84753" t="53364" r="8713" b="38016"/>
          <a:stretch/>
        </p:blipFill>
        <p:spPr>
          <a:xfrm>
            <a:off x="1371600" y="2804089"/>
            <a:ext cx="517752" cy="195263"/>
          </a:xfrm>
          <a:prstGeom prst="rect">
            <a:avLst/>
          </a:prstGeom>
        </p:spPr>
      </p:pic>
    </p:spTree>
    <p:extLst>
      <p:ext uri="{BB962C8B-B14F-4D97-AF65-F5344CB8AC3E}">
        <p14:creationId xmlns:p14="http://schemas.microsoft.com/office/powerpoint/2010/main" val="2401261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Comparison Approach</a:t>
            </a:r>
            <a:endParaRPr lang="en-US" dirty="0"/>
          </a:p>
        </p:txBody>
      </p:sp>
      <p:sp>
        <p:nvSpPr>
          <p:cNvPr id="3" name="Content Placeholder 2"/>
          <p:cNvSpPr>
            <a:spLocks noGrp="1"/>
          </p:cNvSpPr>
          <p:nvPr>
            <p:ph sz="quarter" idx="13"/>
          </p:nvPr>
        </p:nvSpPr>
        <p:spPr/>
        <p:txBody>
          <a:bodyPr/>
          <a:lstStyle/>
          <a:p>
            <a:r>
              <a:rPr lang="en-US" dirty="0" smtClean="0"/>
              <a:t>Paired Sales Technique</a:t>
            </a:r>
            <a:endParaRPr lang="en-US" dirty="0"/>
          </a:p>
          <a:p>
            <a:r>
              <a:rPr lang="en-US" dirty="0" smtClean="0"/>
              <a:t>Hedonic Regression Technique</a:t>
            </a:r>
            <a:endParaRPr lang="en-US" dirty="0"/>
          </a:p>
          <a:p>
            <a:r>
              <a:rPr lang="en-US" dirty="0"/>
              <a:t>Timber Value</a:t>
            </a:r>
          </a:p>
        </p:txBody>
      </p:sp>
      <p:pic>
        <p:nvPicPr>
          <p:cNvPr id="3074" name="Picture 2" descr="C:\Users\James\Desktop\Work\Arboriculture\Research and Education\Teaching and courses\Appraisal Workshop\Anchoring Tree Appraisal\graphics\sold 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667000"/>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494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Paired Sales Technique</a:t>
            </a:r>
            <a:endParaRPr lang="en-US" dirty="0"/>
          </a:p>
        </p:txBody>
      </p:sp>
      <p:sp>
        <p:nvSpPr>
          <p:cNvPr id="3" name="Content Placeholder 2"/>
          <p:cNvSpPr>
            <a:spLocks noGrp="1"/>
          </p:cNvSpPr>
          <p:nvPr>
            <p:ph sz="quarter" idx="13"/>
          </p:nvPr>
        </p:nvSpPr>
        <p:spPr/>
        <p:txBody>
          <a:bodyPr>
            <a:normAutofit/>
          </a:bodyPr>
          <a:lstStyle/>
          <a:p>
            <a:r>
              <a:rPr lang="en-US" dirty="0"/>
              <a:t>Difference in value between property with and without tree</a:t>
            </a:r>
          </a:p>
          <a:p>
            <a:pPr lvl="1"/>
            <a:r>
              <a:rPr lang="en-US" dirty="0"/>
              <a:t>Imprecise</a:t>
            </a:r>
          </a:p>
          <a:p>
            <a:pPr lvl="1"/>
            <a:r>
              <a:rPr lang="en-US" dirty="0"/>
              <a:t>Difficult to find comparables</a:t>
            </a:r>
          </a:p>
          <a:p>
            <a:pPr lvl="1"/>
            <a:r>
              <a:rPr lang="en-US" dirty="0"/>
              <a:t>Useful as an Anchor</a:t>
            </a:r>
          </a:p>
        </p:txBody>
      </p:sp>
    </p:spTree>
    <p:extLst>
      <p:ext uri="{BB962C8B-B14F-4D97-AF65-F5344CB8AC3E}">
        <p14:creationId xmlns:p14="http://schemas.microsoft.com/office/powerpoint/2010/main" val="4048017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Paired Sales Technique</a:t>
            </a:r>
          </a:p>
        </p:txBody>
      </p:sp>
      <p:pic>
        <p:nvPicPr>
          <p:cNvPr id="4098" name="Picture 2" descr="C:\Users\James\Desktop\Work\Arboriculture\Research and Education\Teaching and courses\Appraisal Workshop\Anchoring Tree Appraisal\graphics\house without 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46019"/>
            <a:ext cx="4016032" cy="32545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ames\Desktop\Work\Arboriculture\Research and Education\Teaching and courses\Appraisal Workshop\Anchoring Tree Appraisal\graphics\house with t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04800" y="1524000"/>
            <a:ext cx="3948545" cy="3300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3133" y="4824543"/>
            <a:ext cx="1471878" cy="646331"/>
          </a:xfrm>
          <a:prstGeom prst="rect">
            <a:avLst/>
          </a:prstGeom>
          <a:noFill/>
        </p:spPr>
        <p:txBody>
          <a:bodyPr wrap="none" rtlCol="0">
            <a:spAutoFit/>
          </a:bodyPr>
          <a:lstStyle/>
          <a:p>
            <a:r>
              <a:rPr lang="en-US" b="1" dirty="0"/>
              <a:t>1022 </a:t>
            </a:r>
            <a:r>
              <a:rPr lang="en-US" b="1" dirty="0" err="1"/>
              <a:t>Renell</a:t>
            </a:r>
            <a:r>
              <a:rPr lang="en-US" b="1" dirty="0"/>
              <a:t> St</a:t>
            </a:r>
          </a:p>
          <a:p>
            <a:r>
              <a:rPr lang="en-US" dirty="0"/>
              <a:t>$355,000</a:t>
            </a:r>
          </a:p>
        </p:txBody>
      </p:sp>
      <p:sp>
        <p:nvSpPr>
          <p:cNvPr id="8" name="TextBox 7"/>
          <p:cNvSpPr txBox="1"/>
          <p:nvPr/>
        </p:nvSpPr>
        <p:spPr>
          <a:xfrm>
            <a:off x="6019800" y="4824543"/>
            <a:ext cx="1584088" cy="646331"/>
          </a:xfrm>
          <a:prstGeom prst="rect">
            <a:avLst/>
          </a:prstGeom>
          <a:noFill/>
        </p:spPr>
        <p:txBody>
          <a:bodyPr wrap="none" rtlCol="0">
            <a:spAutoFit/>
          </a:bodyPr>
          <a:lstStyle/>
          <a:p>
            <a:r>
              <a:rPr lang="en-US" b="1" dirty="0"/>
              <a:t>1061 </a:t>
            </a:r>
            <a:r>
              <a:rPr lang="en-US" b="1" dirty="0" err="1"/>
              <a:t>Nordoff</a:t>
            </a:r>
            <a:r>
              <a:rPr lang="en-US" b="1" dirty="0"/>
              <a:t> St</a:t>
            </a:r>
          </a:p>
          <a:p>
            <a:r>
              <a:rPr lang="en-US" dirty="0"/>
              <a:t>$330,000</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4699000"/>
            <a:ext cx="1600200" cy="1600200"/>
          </a:xfrm>
          <a:prstGeom prst="rect">
            <a:avLst/>
          </a:prstGeom>
        </p:spPr>
      </p:pic>
    </p:spTree>
    <p:extLst>
      <p:ext uri="{BB962C8B-B14F-4D97-AF65-F5344CB8AC3E}">
        <p14:creationId xmlns:p14="http://schemas.microsoft.com/office/powerpoint/2010/main" val="17952622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pPr lvl="1"/>
            <a:r>
              <a:rPr lang="en-US" dirty="0"/>
              <a:t>Original Research: History of sales for other real estate parcels with and without attractive landscaping</a:t>
            </a:r>
          </a:p>
          <a:p>
            <a:pPr lvl="1"/>
            <a:r>
              <a:rPr lang="en-US" dirty="0"/>
              <a:t>Existing Research:</a:t>
            </a:r>
          </a:p>
          <a:p>
            <a:pPr marL="4572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62784468"/>
              </p:ext>
            </p:extLst>
          </p:nvPr>
        </p:nvGraphicFramePr>
        <p:xfrm>
          <a:off x="533400" y="3505200"/>
          <a:ext cx="8001000" cy="1407160"/>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6629400">
                  <a:extLst>
                    <a:ext uri="{9D8B030D-6E8A-4147-A177-3AD203B41FA5}">
                      <a16:colId xmlns="" xmlns:a16="http://schemas.microsoft.com/office/drawing/2014/main" val="20001"/>
                    </a:ext>
                  </a:extLst>
                </a:gridCol>
              </a:tblGrid>
              <a:tr h="370840">
                <a:tc>
                  <a:txBody>
                    <a:bodyPr/>
                    <a:lstStyle/>
                    <a:p>
                      <a:r>
                        <a:rPr lang="en-US" dirty="0"/>
                        <a:t>Contribution</a:t>
                      </a:r>
                    </a:p>
                  </a:txBody>
                  <a:tcPr/>
                </a:tc>
                <a:tc>
                  <a:txBody>
                    <a:bodyPr/>
                    <a:lstStyle/>
                    <a:p>
                      <a:pPr lvl="0"/>
                      <a:r>
                        <a:rPr lang="en-US" sz="1800" dirty="0"/>
                        <a:t>Citation</a:t>
                      </a:r>
                    </a:p>
                  </a:txBody>
                  <a:tcPr/>
                </a:tc>
                <a:extLst>
                  <a:ext uri="{0D108BD9-81ED-4DB2-BD59-A6C34878D82A}">
                    <a16:rowId xmlns="" xmlns:a16="http://schemas.microsoft.com/office/drawing/2014/main" val="10000"/>
                  </a:ext>
                </a:extLst>
              </a:tr>
              <a:tr h="370840">
                <a:tc>
                  <a:txBody>
                    <a:bodyPr/>
                    <a:lstStyle/>
                    <a:p>
                      <a:pPr algn="ctr"/>
                      <a:r>
                        <a:rPr lang="en-US" sz="2400" dirty="0"/>
                        <a:t>6-10%</a:t>
                      </a:r>
                    </a:p>
                  </a:txBody>
                  <a:tcPr/>
                </a:tc>
                <a:tc>
                  <a:txBody>
                    <a:bodyPr/>
                    <a:lstStyle/>
                    <a:p>
                      <a:pPr lvl="0"/>
                      <a:r>
                        <a:rPr lang="en-US" sz="1400" dirty="0"/>
                        <a:t>Henry, Mark. </a:t>
                      </a:r>
                      <a:r>
                        <a:rPr lang="en-US" sz="1400" i="1" dirty="0"/>
                        <a:t>Landscape Quality and the Price of Single Family Houses</a:t>
                      </a:r>
                      <a:r>
                        <a:rPr lang="en-US" sz="1400" dirty="0"/>
                        <a:t>. Journal of Environmental Horticulture. 1999.</a:t>
                      </a:r>
                    </a:p>
                  </a:txBody>
                  <a:tcPr/>
                </a:tc>
                <a:extLst>
                  <a:ext uri="{0D108BD9-81ED-4DB2-BD59-A6C34878D82A}">
                    <a16:rowId xmlns="" xmlns:a16="http://schemas.microsoft.com/office/drawing/2014/main" val="10001"/>
                  </a:ext>
                </a:extLst>
              </a:tr>
              <a:tr h="370840">
                <a:tc>
                  <a:txBody>
                    <a:bodyPr/>
                    <a:lstStyle/>
                    <a:p>
                      <a:pPr algn="ctr"/>
                      <a:r>
                        <a:rPr lang="en-US" sz="2400" dirty="0"/>
                        <a:t>5-12%</a:t>
                      </a:r>
                    </a:p>
                  </a:txBody>
                  <a:tcPr/>
                </a:tc>
                <a:tc>
                  <a:txBody>
                    <a:bodyPr/>
                    <a:lstStyle/>
                    <a:p>
                      <a:pPr lvl="0"/>
                      <a:r>
                        <a:rPr lang="en-US" sz="1400" dirty="0" err="1"/>
                        <a:t>Luttik</a:t>
                      </a:r>
                      <a:r>
                        <a:rPr lang="en-US" sz="1400" dirty="0"/>
                        <a:t>, Joke. </a:t>
                      </a:r>
                      <a:r>
                        <a:rPr lang="en-US" sz="1400" i="1" dirty="0"/>
                        <a:t>The Value of Trees, Water, and Open Space as Reflected by House Prices in the Netherlands</a:t>
                      </a:r>
                      <a:r>
                        <a:rPr lang="en-US" sz="1400" dirty="0"/>
                        <a:t>. Landscape and Urban Planning. 2000.</a:t>
                      </a: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8953549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pPr lvl="1"/>
            <a:r>
              <a:rPr lang="en-US" dirty="0"/>
              <a:t>Define tree’s contribution to landscape</a:t>
            </a:r>
          </a:p>
          <a:p>
            <a:pPr lvl="2"/>
            <a:r>
              <a:rPr lang="en-US" dirty="0"/>
              <a:t>Canopy cover %</a:t>
            </a:r>
          </a:p>
          <a:p>
            <a:pPr lvl="2"/>
            <a:r>
              <a:rPr lang="en-US" dirty="0"/>
              <a:t>Biomass volume %</a:t>
            </a:r>
          </a:p>
          <a:p>
            <a:pPr lvl="2"/>
            <a:r>
              <a:rPr lang="en-US" dirty="0"/>
              <a:t>Special weighting for key landscape assets</a:t>
            </a:r>
          </a:p>
        </p:txBody>
      </p:sp>
    </p:spTree>
    <p:extLst>
      <p:ext uri="{BB962C8B-B14F-4D97-AF65-F5344CB8AC3E}">
        <p14:creationId xmlns:p14="http://schemas.microsoft.com/office/powerpoint/2010/main" val="10397362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Hedonic Regression Technique</a:t>
            </a:r>
            <a:endParaRPr lang="en-US" dirty="0"/>
          </a:p>
        </p:txBody>
      </p:sp>
      <p:sp>
        <p:nvSpPr>
          <p:cNvPr id="3" name="Content Placeholder 2"/>
          <p:cNvSpPr>
            <a:spLocks noGrp="1"/>
          </p:cNvSpPr>
          <p:nvPr>
            <p:ph sz="quarter" idx="13"/>
          </p:nvPr>
        </p:nvSpPr>
        <p:spPr/>
        <p:txBody>
          <a:bodyPr>
            <a:normAutofit/>
          </a:bodyPr>
          <a:lstStyle/>
          <a:p>
            <a:r>
              <a:rPr lang="en-US" dirty="0" smtClean="0"/>
              <a:t>Proxy: </a:t>
            </a:r>
            <a:r>
              <a:rPr lang="en-US" dirty="0"/>
              <a:t>Percentage of landscape value</a:t>
            </a:r>
          </a:p>
          <a:p>
            <a:endParaRPr lang="en-US" dirty="0"/>
          </a:p>
          <a:p>
            <a:pPr marL="400050" lvl="1" indent="0">
              <a:buNone/>
            </a:pPr>
            <a:r>
              <a:rPr lang="en-US" sz="2000" dirty="0"/>
              <a:t>Trees: 	</a:t>
            </a:r>
          </a:p>
          <a:p>
            <a:pPr marL="400050" lvl="1" indent="0">
              <a:buNone/>
            </a:pPr>
            <a:r>
              <a:rPr lang="en-US" sz="2000" dirty="0"/>
              <a:t>Turf:		</a:t>
            </a:r>
          </a:p>
          <a:p>
            <a:pPr marL="400050" lvl="1" indent="0">
              <a:buNone/>
            </a:pPr>
            <a:r>
              <a:rPr lang="en-US" sz="2000" dirty="0"/>
              <a:t>Garden:	</a:t>
            </a:r>
          </a:p>
          <a:p>
            <a:pPr marL="400050" lvl="1" indent="0">
              <a:buNone/>
            </a:pPr>
            <a:r>
              <a:rPr lang="en-US" sz="2000" dirty="0"/>
              <a:t>Other: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36100" y="2438400"/>
            <a:ext cx="3440232" cy="325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8707</TotalTime>
  <Words>3589</Words>
  <Application>Microsoft Office PowerPoint</Application>
  <PresentationFormat>On-screen Show (4:3)</PresentationFormat>
  <Paragraphs>1053</Paragraphs>
  <Slides>153</Slides>
  <Notes>5</Notes>
  <HiddenSlides>0</HiddenSlides>
  <MMClips>0</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Horizon</vt:lpstr>
      <vt:lpstr>Anchoring Tree Appraisal</vt:lpstr>
      <vt:lpstr>Introductions</vt:lpstr>
      <vt:lpstr>James’ Papers</vt:lpstr>
      <vt:lpstr>Housekeeping</vt:lpstr>
      <vt:lpstr>Introduction</vt:lpstr>
      <vt:lpstr>Introduction – Group A ONLY</vt:lpstr>
      <vt:lpstr>Introduction – Group A ONLY</vt:lpstr>
      <vt:lpstr>Introduction – Group A ONLY</vt:lpstr>
      <vt:lpstr>Introduction – Group B ONLY</vt:lpstr>
      <vt:lpstr>Introduction – Group B ONLY</vt:lpstr>
      <vt:lpstr>Introduction – Group B ONLY</vt:lpstr>
      <vt:lpstr>Introduction</vt:lpstr>
      <vt:lpstr>Anchoring</vt:lpstr>
      <vt:lpstr>Anchoring</vt:lpstr>
      <vt:lpstr>Anchoring</vt:lpstr>
      <vt:lpstr>Anchoring</vt:lpstr>
      <vt:lpstr>Anchoring</vt:lpstr>
      <vt:lpstr>Anchoring</vt:lpstr>
      <vt:lpstr>Anchoring</vt:lpstr>
      <vt:lpstr>PowerPoint Presentation</vt:lpstr>
      <vt:lpstr>PowerPoint Presentation</vt:lpstr>
      <vt:lpstr>Tree Appraisal</vt:lpstr>
      <vt:lpstr>Ethics in Appraisal</vt:lpstr>
      <vt:lpstr>The Guide for Plant Appraisal</vt:lpstr>
      <vt:lpstr>Tree Appraisal</vt:lpstr>
      <vt:lpstr>Approaches to Appraisal</vt:lpstr>
      <vt:lpstr>Steps in an Appraisal</vt:lpstr>
      <vt:lpstr>1) Define Appraisal Problem</vt:lpstr>
      <vt:lpstr>2) Define the Scope of Work</vt:lpstr>
      <vt:lpstr>3) Data Collection</vt:lpstr>
      <vt:lpstr>3) Data Collection</vt:lpstr>
      <vt:lpstr>4) Analyze the Data</vt:lpstr>
      <vt:lpstr>5) Reconciliation</vt:lpstr>
      <vt:lpstr>5) Reconciliation</vt:lpstr>
      <vt:lpstr>5) Reconciliation</vt:lpstr>
      <vt:lpstr>5) Reconciliation</vt:lpstr>
      <vt:lpstr>5) Reconciliation</vt:lpstr>
      <vt:lpstr>6) Conclude an opinion</vt:lpstr>
      <vt:lpstr>Approaches to Appraisal</vt:lpstr>
      <vt:lpstr>Cost Approach</vt:lpstr>
      <vt:lpstr>Cost Approach</vt:lpstr>
      <vt:lpstr>Cost Approach</vt:lpstr>
      <vt:lpstr>Trunk Formula Technique (TFT)</vt:lpstr>
      <vt:lpstr>Trunk Formula Technique (TFT)</vt:lpstr>
      <vt:lpstr>Measuring Tree Size</vt:lpstr>
      <vt:lpstr>Measuring Tree Size</vt:lpstr>
      <vt:lpstr>Unit Cost</vt:lpstr>
      <vt:lpstr>Basic Cost</vt:lpstr>
      <vt:lpstr>Depreciation Factors</vt:lpstr>
      <vt:lpstr>Depreciation Factors</vt:lpstr>
      <vt:lpstr>Condition</vt:lpstr>
      <vt:lpstr>Condition</vt:lpstr>
      <vt:lpstr>Functional Limitations</vt:lpstr>
      <vt:lpstr>Functional Limitations</vt:lpstr>
      <vt:lpstr>Functional Limitations</vt:lpstr>
      <vt:lpstr>Functional Limitations</vt:lpstr>
      <vt:lpstr>Functional Limitations</vt:lpstr>
      <vt:lpstr>Functional Limitations</vt:lpstr>
      <vt:lpstr>External Limitations</vt:lpstr>
      <vt:lpstr>External Limitations</vt:lpstr>
      <vt:lpstr>External Limitations</vt:lpstr>
      <vt:lpstr>External Limitations</vt:lpstr>
      <vt:lpstr>Final Calculation</vt:lpstr>
      <vt:lpstr>Final Calculation</vt:lpstr>
      <vt:lpstr>TFT Practice</vt:lpstr>
      <vt:lpstr>Appraising Partial Losses</vt:lpstr>
      <vt:lpstr>Appraising Partial Losses</vt:lpstr>
      <vt:lpstr>Appraising Partial Losses</vt:lpstr>
      <vt:lpstr>Appraising Trees with Defects</vt:lpstr>
      <vt:lpstr>Appraising Trees with Defects</vt:lpstr>
      <vt:lpstr>Appraising Trees with Defects</vt:lpstr>
      <vt:lpstr>Cost of Repair</vt:lpstr>
      <vt:lpstr>Cost of Repair  ≠  Tree With Curable Defects</vt:lpstr>
      <vt:lpstr>Cost of Repair</vt:lpstr>
      <vt:lpstr>Cost of Repair</vt:lpstr>
      <vt:lpstr>Cost of Repair</vt:lpstr>
      <vt:lpstr>Cost Forwarding</vt:lpstr>
      <vt:lpstr>Cost Forwarding</vt:lpstr>
      <vt:lpstr>Cost Forwarding</vt:lpstr>
      <vt:lpstr>Years to Parity</vt:lpstr>
      <vt:lpstr>Cost Forwarding</vt:lpstr>
      <vt:lpstr>Calculator Steps</vt:lpstr>
      <vt:lpstr>Calculator Steps</vt:lpstr>
      <vt:lpstr>Cost Forwarding</vt:lpstr>
      <vt:lpstr>Cost Forwarding</vt:lpstr>
      <vt:lpstr>Cost Forwarding</vt:lpstr>
      <vt:lpstr>Cost Forwarding</vt:lpstr>
      <vt:lpstr>Approaches to Appraisal</vt:lpstr>
      <vt:lpstr>Sales Comparison Approach</vt:lpstr>
      <vt:lpstr>Sales Comparison Approach</vt:lpstr>
      <vt:lpstr>Value Proposition</vt:lpstr>
      <vt:lpstr>Value Proposition</vt:lpstr>
      <vt:lpstr>Value Proposition</vt:lpstr>
      <vt:lpstr>Sales Comparison Approach</vt:lpstr>
      <vt:lpstr>Paired Sales Technique</vt:lpstr>
      <vt:lpstr>Paired Sales Technique</vt:lpstr>
      <vt:lpstr>Hedonic Regression Technique</vt:lpstr>
      <vt:lpstr>Hedonic Regression Technique</vt:lpstr>
      <vt:lpstr>Hedonic Regression Technique</vt:lpstr>
      <vt:lpstr>Hedonic Regression Technique</vt:lpstr>
      <vt:lpstr>Hedonic Regression Technique</vt:lpstr>
      <vt:lpstr>Hedonic Regression Technique</vt:lpstr>
      <vt:lpstr>Hedonic Regression Technique</vt:lpstr>
      <vt:lpstr>Hedonic Regression Technique</vt:lpstr>
      <vt:lpstr>Hedonic Regression Technique</vt:lpstr>
      <vt:lpstr>Timber Value</vt:lpstr>
      <vt:lpstr>Timber Value</vt:lpstr>
      <vt:lpstr>Timber Value</vt:lpstr>
      <vt:lpstr>Timber Value</vt:lpstr>
      <vt:lpstr>Timber Value</vt:lpstr>
      <vt:lpstr>Timber Value</vt:lpstr>
      <vt:lpstr>Firewood and Pulpwood Value</vt:lpstr>
      <vt:lpstr>Pulpwood Value</vt:lpstr>
      <vt:lpstr>Pulpwood Value</vt:lpstr>
      <vt:lpstr>Pulpwood Value</vt:lpstr>
      <vt:lpstr>Approaches to Appraisal</vt:lpstr>
      <vt:lpstr>Direct Income Capitalization</vt:lpstr>
      <vt:lpstr>Direct Income Capitalization</vt:lpstr>
      <vt:lpstr>Direct Income Capitalization</vt:lpstr>
      <vt:lpstr>Direct Income Capitalization</vt:lpstr>
      <vt:lpstr>Direct Income Capitalization</vt:lpstr>
      <vt:lpstr>Direct Income Capitalization</vt:lpstr>
      <vt:lpstr>Direct Income Capitalization</vt:lpstr>
      <vt:lpstr>Direct Income Capitalization</vt:lpstr>
      <vt:lpstr>Indirect Income</vt:lpstr>
      <vt:lpstr>Indirect Income</vt:lpstr>
      <vt:lpstr>Indirect Income</vt:lpstr>
      <vt:lpstr>Indirect Income</vt:lpstr>
      <vt:lpstr>Indirect Income</vt:lpstr>
      <vt:lpstr>Indirect Income</vt:lpstr>
      <vt:lpstr>Reconciliation</vt:lpstr>
      <vt:lpstr>Reconciliation</vt:lpstr>
      <vt:lpstr>Reconciliation</vt:lpstr>
      <vt:lpstr>Reconciliation</vt:lpstr>
      <vt:lpstr>Reconciliation</vt:lpstr>
      <vt:lpstr>Reconciliation</vt:lpstr>
      <vt:lpstr>Reconciliation</vt:lpstr>
      <vt:lpstr>Reconciliation</vt:lpstr>
      <vt:lpstr>Reconciliation</vt:lpstr>
      <vt:lpstr>Reconciliation</vt:lpstr>
      <vt:lpstr>Reconciliation</vt:lpstr>
      <vt:lpstr>Case Study (1)</vt:lpstr>
      <vt:lpstr>Case Study (2)</vt:lpstr>
      <vt:lpstr>Case Study (3)</vt:lpstr>
      <vt:lpstr>Case Study (3)</vt:lpstr>
      <vt:lpstr>Case Study (3)</vt:lpstr>
      <vt:lpstr>Case Study (4)</vt:lpstr>
      <vt:lpstr>Case Study (4)</vt:lpstr>
      <vt:lpstr>Case Study (4)</vt:lpstr>
      <vt:lpstr>Case Study (4)</vt:lpstr>
      <vt:lpstr>Final Thoughts</vt:lpstr>
      <vt:lpstr>Conclusion </vt:lpstr>
      <vt:lpstr>Anchoring Tree Appraisal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Tree Appraisal</dc:title>
  <dc:creator>James</dc:creator>
  <cp:lastModifiedBy>James</cp:lastModifiedBy>
  <cp:revision>178</cp:revision>
  <dcterms:created xsi:type="dcterms:W3CDTF">2016-09-19T17:39:07Z</dcterms:created>
  <dcterms:modified xsi:type="dcterms:W3CDTF">2019-03-10T03:27:37Z</dcterms:modified>
</cp:coreProperties>
</file>